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9" r:id="rId2"/>
    <p:sldId id="257" r:id="rId3"/>
    <p:sldId id="2761" r:id="rId4"/>
    <p:sldId id="263" r:id="rId5"/>
    <p:sldId id="258" r:id="rId6"/>
    <p:sldId id="2762" r:id="rId7"/>
    <p:sldId id="2760" r:id="rId8"/>
    <p:sldId id="267" r:id="rId9"/>
    <p:sldId id="2755" r:id="rId10"/>
    <p:sldId id="2758" r:id="rId11"/>
    <p:sldId id="272" r:id="rId12"/>
    <p:sldId id="266" r:id="rId13"/>
    <p:sldId id="274" r:id="rId14"/>
    <p:sldId id="268" r:id="rId15"/>
    <p:sldId id="269" r:id="rId16"/>
    <p:sldId id="270" r:id="rId17"/>
    <p:sldId id="265" r:id="rId18"/>
    <p:sldId id="273" r:id="rId19"/>
    <p:sldId id="260" r:id="rId20"/>
    <p:sldId id="261" r:id="rId21"/>
    <p:sldId id="262" r:id="rId22"/>
    <p:sldId id="256" r:id="rId2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FF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2" autoAdjust="0"/>
    <p:restoredTop sz="96247" autoAdjust="0"/>
  </p:normalViewPr>
  <p:slideViewPr>
    <p:cSldViewPr snapToGrid="0" snapToObjects="1">
      <p:cViewPr>
        <p:scale>
          <a:sx n="100" d="100"/>
          <a:sy n="100" d="100"/>
        </p:scale>
        <p:origin x="72" y="7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E68AF-D436-45B7-9D7B-7D787C1C2BA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BFD83-FA20-419C-BB9A-676A13774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3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Epilepsy 1 – </a:t>
            </a:r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AB_1866</a:t>
            </a:r>
            <a:r>
              <a:rPr lang="en-US" dirty="0"/>
              <a:t>LFT</a:t>
            </a:r>
          </a:p>
          <a:p>
            <a:r>
              <a:rPr lang="en-US" dirty="0"/>
              <a:t>2 -  MH 4108 LF</a:t>
            </a:r>
          </a:p>
          <a:p>
            <a:r>
              <a:rPr lang="en-US" dirty="0"/>
              <a:t>3 - WS_7206 G</a:t>
            </a:r>
          </a:p>
          <a:p>
            <a:endParaRPr lang="en-US" dirty="0"/>
          </a:p>
          <a:p>
            <a:r>
              <a:rPr lang="en-US" dirty="0"/>
              <a:t>Controls</a:t>
            </a:r>
          </a:p>
          <a:p>
            <a:r>
              <a:rPr lang="en-US" dirty="0"/>
              <a:t>1 – AN 0207</a:t>
            </a:r>
          </a:p>
          <a:p>
            <a:r>
              <a:rPr lang="en-US" dirty="0"/>
              <a:t>2 – HS 5404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36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CONTORLS: </a:t>
            </a:r>
          </a:p>
          <a:p>
            <a:r>
              <a:rPr lang="en-US" dirty="0"/>
              <a:t>PN_8563</a:t>
            </a:r>
          </a:p>
          <a:p>
            <a:r>
              <a:rPr lang="en-US" dirty="0"/>
              <a:t>HS_5404</a:t>
            </a:r>
          </a:p>
          <a:p>
            <a:r>
              <a:rPr lang="en-US" dirty="0"/>
              <a:t>CM_8261</a:t>
            </a:r>
          </a:p>
          <a:p>
            <a:r>
              <a:rPr lang="en-US" dirty="0"/>
              <a:t>Epilepsy</a:t>
            </a:r>
          </a:p>
          <a:p>
            <a:r>
              <a:rPr lang="en-US" dirty="0"/>
              <a:t>IE_2899</a:t>
            </a:r>
          </a:p>
          <a:p>
            <a:r>
              <a:rPr lang="en-US" dirty="0"/>
              <a:t>BT_3007</a:t>
            </a:r>
          </a:p>
          <a:p>
            <a:r>
              <a:rPr lang="en-US" dirty="0"/>
              <a:t>MB_1437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84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</a:t>
            </a:r>
          </a:p>
          <a:p>
            <a:r>
              <a:rPr lang="en-US" dirty="0"/>
              <a:t>EA 0804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BT 3007 – left side</a:t>
            </a:r>
          </a:p>
          <a:p>
            <a:endParaRPr lang="en-US" dirty="0"/>
          </a:p>
          <a:p>
            <a:r>
              <a:rPr lang="en-US" dirty="0"/>
              <a:t>Optional:</a:t>
            </a:r>
          </a:p>
          <a:p>
            <a:r>
              <a:rPr lang="en-US" dirty="0"/>
              <a:t>AF7084 – linear and </a:t>
            </a:r>
            <a:r>
              <a:rPr lang="en-US" dirty="0" err="1"/>
              <a:t>tofts</a:t>
            </a:r>
            <a:r>
              <a:rPr lang="en-US" dirty="0"/>
              <a:t> diffuse</a:t>
            </a:r>
          </a:p>
          <a:p>
            <a:r>
              <a:rPr lang="en-US" dirty="0"/>
              <a:t>BA 5372 – linear G and </a:t>
            </a:r>
            <a:r>
              <a:rPr lang="en-US" dirty="0" err="1"/>
              <a:t>tofts</a:t>
            </a:r>
            <a:r>
              <a:rPr lang="en-US" dirty="0"/>
              <a:t>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1 -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2 - BT_3007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3 - </a:t>
            </a:r>
            <a:r>
              <a:rPr lang="en-US" dirty="0"/>
              <a:t>TA_4648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4 - EA_0804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31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</a:t>
            </a:r>
          </a:p>
          <a:p>
            <a:r>
              <a:rPr lang="en-US" dirty="0"/>
              <a:t>AE 2898</a:t>
            </a:r>
          </a:p>
          <a:p>
            <a:r>
              <a:rPr lang="en-US" dirty="0"/>
              <a:t>F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HY_9719</a:t>
            </a:r>
          </a:p>
          <a:p>
            <a:r>
              <a:rPr lang="en-US" dirty="0"/>
              <a:t>FT</a:t>
            </a:r>
          </a:p>
          <a:p>
            <a:r>
              <a:rPr lang="en-US" dirty="0"/>
              <a:t>IMP_011</a:t>
            </a:r>
          </a:p>
          <a:p>
            <a:endParaRPr lang="en-US" dirty="0"/>
          </a:p>
          <a:p>
            <a:r>
              <a:rPr lang="en-US" dirty="0"/>
              <a:t>VA 6538</a:t>
            </a:r>
          </a:p>
          <a:p>
            <a:r>
              <a:rPr lang="en-US" dirty="0"/>
              <a:t>LL 0265</a:t>
            </a:r>
          </a:p>
          <a:p>
            <a:r>
              <a:rPr lang="en-US" dirty="0"/>
              <a:t>TA 4648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Left: Referential montage to ipsilateral mastoid (M1, M2)- bifrontal low amplitude sharp and slow wave maximal over Fp2, F4, F8, </a:t>
            </a:r>
            <a:r>
              <a:rPr lang="en-CA" dirty="0" err="1"/>
              <a:t>Fz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Right: Common average montage- bifrontal spikes and sharp waves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I did not receive examples for ictal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821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An example for the regional comparison output: Mainly frontal areas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5E59371-B32E-4CBB-B8D0-951C2EE7B0A1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655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89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57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Theories:</a:t>
            </a:r>
          </a:p>
          <a:p>
            <a:r>
              <a:rPr lang="en-US" dirty="0"/>
              <a:t>* Generalized is a type of focal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3BFD83-FA20-419C-BB9A-676A13774A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1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7695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005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55324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472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269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66995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27569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7942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084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78203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46651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3CB9-A693-CA42-9056-EA714E1C6B92}" type="datetimeFigureOut">
              <a:rPr lang="en-IL" smtClean="0"/>
              <a:t>11/17/2023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57A21-EC92-904D-9A4E-5E9878D0D10B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77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em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oleObject" Target="../embeddings/oleObject2.bin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emf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80.e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8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emf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95.emf"/><Relationship Id="rId4" Type="http://schemas.openxmlformats.org/officeDocument/2006/relationships/image" Target="../media/image92.emf"/><Relationship Id="rId9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22.png"/><Relationship Id="rId18" Type="http://schemas.openxmlformats.org/officeDocument/2006/relationships/oleObject" Target="../embeddings/oleObject4.bin"/><Relationship Id="rId3" Type="http://schemas.openxmlformats.org/officeDocument/2006/relationships/image" Target="../media/image13.png"/><Relationship Id="rId21" Type="http://schemas.openxmlformats.org/officeDocument/2006/relationships/image" Target="../media/image28.emf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24" Type="http://schemas.openxmlformats.org/officeDocument/2006/relationships/image" Target="../media/image12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29.emf"/><Relationship Id="rId10" Type="http://schemas.openxmlformats.org/officeDocument/2006/relationships/image" Target="../media/image19.png"/><Relationship Id="rId19" Type="http://schemas.openxmlformats.org/officeDocument/2006/relationships/image" Target="../media/image27.emf"/><Relationship Id="rId4" Type="http://schemas.openxmlformats.org/officeDocument/2006/relationships/image" Target="../media/image14.png"/><Relationship Id="rId9" Type="http://schemas.openxmlformats.org/officeDocument/2006/relationships/image" Target="../media/image18.emf"/><Relationship Id="rId14" Type="http://schemas.openxmlformats.org/officeDocument/2006/relationships/image" Target="../media/image23.png"/><Relationship Id="rId22" Type="http://schemas.openxmlformats.org/officeDocument/2006/relationships/oleObject" Target="../embeddings/oleObject6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9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98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2.png"/><Relationship Id="rId21" Type="http://schemas.openxmlformats.org/officeDocument/2006/relationships/image" Target="../media/image115.png"/><Relationship Id="rId7" Type="http://schemas.openxmlformats.org/officeDocument/2006/relationships/image" Target="../media/image101.emf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5" Type="http://schemas.openxmlformats.org/officeDocument/2006/relationships/image" Target="../media/image100.emf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2.e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4.emf"/><Relationship Id="rId5" Type="http://schemas.openxmlformats.org/officeDocument/2006/relationships/image" Target="../media/image31.e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12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oleObject" Target="../embeddings/oleObject14.bin"/><Relationship Id="rId5" Type="http://schemas.openxmlformats.org/officeDocument/2006/relationships/image" Target="../media/image38.jpg"/><Relationship Id="rId10" Type="http://schemas.openxmlformats.org/officeDocument/2006/relationships/image" Target="../media/image42.emf"/><Relationship Id="rId4" Type="http://schemas.openxmlformats.org/officeDocument/2006/relationships/image" Target="../media/image37.png"/><Relationship Id="rId9" Type="http://schemas.openxmlformats.org/officeDocument/2006/relationships/oleObject" Target="../embeddings/oleObject1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24.png"/><Relationship Id="rId12" Type="http://schemas.openxmlformats.org/officeDocument/2006/relationships/image" Target="../media/image48.png"/><Relationship Id="rId17" Type="http://schemas.openxmlformats.org/officeDocument/2006/relationships/image" Target="../media/image51.emf"/><Relationship Id="rId2" Type="http://schemas.openxmlformats.org/officeDocument/2006/relationships/notesSlide" Target="../notesSlides/notesSlide4.xml"/><Relationship Id="rId16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7.png"/><Relationship Id="rId5" Type="http://schemas.openxmlformats.org/officeDocument/2006/relationships/image" Target="../media/image45.png"/><Relationship Id="rId15" Type="http://schemas.openxmlformats.org/officeDocument/2006/relationships/image" Target="../media/image50.emf"/><Relationship Id="rId10" Type="http://schemas.openxmlformats.org/officeDocument/2006/relationships/image" Target="../media/image46.png"/><Relationship Id="rId4" Type="http://schemas.openxmlformats.org/officeDocument/2006/relationships/image" Target="../media/image23.png"/><Relationship Id="rId9" Type="http://schemas.openxmlformats.org/officeDocument/2006/relationships/image" Target="../media/image22.png"/><Relationship Id="rId14" Type="http://schemas.openxmlformats.org/officeDocument/2006/relationships/oleObject" Target="../embeddings/oleObject15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emf"/><Relationship Id="rId7" Type="http://schemas.openxmlformats.org/officeDocument/2006/relationships/image" Target="../media/image62.png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4.emf"/><Relationship Id="rId4" Type="http://schemas.openxmlformats.org/officeDocument/2006/relationships/image" Target="../media/image59.png"/><Relationship Id="rId9" Type="http://schemas.openxmlformats.org/officeDocument/2006/relationships/oleObject" Target="../embeddings/oleObject1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F5ADC8D-E244-79F8-FE06-90851C54C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89" t="7244" r="7213" b="8966"/>
          <a:stretch/>
        </p:blipFill>
        <p:spPr>
          <a:xfrm>
            <a:off x="1604086" y="1945288"/>
            <a:ext cx="751975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D00F39-5C7D-6DC0-E8BE-EFE2451D4280}"/>
              </a:ext>
            </a:extLst>
          </p:cNvPr>
          <p:cNvGrpSpPr/>
          <p:nvPr/>
        </p:nvGrpSpPr>
        <p:grpSpPr>
          <a:xfrm>
            <a:off x="10193468" y="5330969"/>
            <a:ext cx="2672058" cy="3358188"/>
            <a:chOff x="3765550" y="3101672"/>
            <a:chExt cx="1790255" cy="2577473"/>
          </a:xfrm>
        </p:grpSpPr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C0BF423F-F5D4-8270-D02F-4A0761349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F7CA1BA-DF67-4B3A-93E4-2863E5EF62DA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543525F-EB51-8C82-0689-9D8D17148198}"/>
              </a:ext>
            </a:extLst>
          </p:cNvPr>
          <p:cNvSpPr txBox="1"/>
          <p:nvPr/>
        </p:nvSpPr>
        <p:spPr>
          <a:xfrm>
            <a:off x="2479662" y="580624"/>
            <a:ext cx="2247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2                         3                          4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B645E0-65BA-F47E-FC6D-EF576B0BFFC5}"/>
              </a:ext>
            </a:extLst>
          </p:cNvPr>
          <p:cNvSpPr txBox="1"/>
          <p:nvPr/>
        </p:nvSpPr>
        <p:spPr>
          <a:xfrm>
            <a:off x="6291818" y="4675119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5C5FC-096E-4B48-0654-5EF53657BD9A}"/>
              </a:ext>
            </a:extLst>
          </p:cNvPr>
          <p:cNvSpPr txBox="1"/>
          <p:nvPr/>
        </p:nvSpPr>
        <p:spPr>
          <a:xfrm>
            <a:off x="6283048" y="5639740"/>
            <a:ext cx="415782" cy="205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1382C8-3183-77D2-D3A2-06B0C82864C0}"/>
              </a:ext>
            </a:extLst>
          </p:cNvPr>
          <p:cNvSpPr txBox="1"/>
          <p:nvPr/>
        </p:nvSpPr>
        <p:spPr>
          <a:xfrm>
            <a:off x="1833180" y="610912"/>
            <a:ext cx="2046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 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986680F-0C78-0470-BA7C-281595993523}"/>
              </a:ext>
            </a:extLst>
          </p:cNvPr>
          <p:cNvSpPr txBox="1"/>
          <p:nvPr/>
        </p:nvSpPr>
        <p:spPr>
          <a:xfrm>
            <a:off x="1217103" y="5911098"/>
            <a:ext cx="50747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BBBD analysis results. 1 – healthy control. 2 – Left temporal epilepsy. 3 – Left frontal epilepsy. 4- Generalized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z-score 124 regions BBBD maps. Z-score between 0-2 is transparent.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Statistics of BBB% between controls and patients with epilepsy.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Percent of regions with BBBD between controls and patients with epilepsy.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A4284A-5418-FFC1-0F6C-C6DE43EEA962}"/>
              </a:ext>
            </a:extLst>
          </p:cNvPr>
          <p:cNvSpPr txBox="1"/>
          <p:nvPr/>
        </p:nvSpPr>
        <p:spPr>
          <a:xfrm>
            <a:off x="2052533" y="2029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vs controls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54A2F5-D412-F80F-EF2F-BDF0A1FC1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4626" y="797254"/>
            <a:ext cx="748800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D891F53-5792-E11C-63FF-69E9CDC02B9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8" b="-1"/>
          <a:stretch/>
        </p:blipFill>
        <p:spPr>
          <a:xfrm>
            <a:off x="3124124" y="1945288"/>
            <a:ext cx="852604" cy="914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B424F6-07D6-FF08-D8B7-B6CBA0024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052" y="797254"/>
            <a:ext cx="751996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89EA7E-4AE4-7895-F112-9490597E738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756"/>
          <a:stretch/>
        </p:blipFill>
        <p:spPr>
          <a:xfrm>
            <a:off x="4004692" y="1945288"/>
            <a:ext cx="819276" cy="9144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3FC06BF-CC31-84A7-56E7-7A7A587EA7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23"/>
          <a:stretch/>
        </p:blipFill>
        <p:spPr>
          <a:xfrm>
            <a:off x="1641296" y="797254"/>
            <a:ext cx="745036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9C83C61-90FF-9901-BC22-BF5CA3075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369480"/>
              </p:ext>
            </p:extLst>
          </p:nvPr>
        </p:nvGraphicFramePr>
        <p:xfrm>
          <a:off x="3414713" y="2989263"/>
          <a:ext cx="1932942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0" imgW="2024683" imgH="2875470" progId="Prism9.Document">
                  <p:embed/>
                </p:oleObj>
              </mc:Choice>
              <mc:Fallback>
                <p:oleObj name="Prism 9" r:id="rId10" imgW="2024683" imgH="2875470" progId="Prism9.Document">
                  <p:embed/>
                  <p:pic>
                    <p:nvPicPr>
                      <p:cNvPr id="41" name="Object 40">
                        <a:extLst>
                          <a:ext uri="{FF2B5EF4-FFF2-40B4-BE49-F238E27FC236}">
                            <a16:creationId xmlns:a16="http://schemas.microsoft.com/office/drawing/2014/main" id="{B0346BB6-21C8-D0BD-46E0-217AAD37C3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4713" y="2989263"/>
                        <a:ext cx="1932942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3DA2CA2-8D4A-1527-34F2-5C518C0F6C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30743"/>
              </p:ext>
            </p:extLst>
          </p:nvPr>
        </p:nvGraphicFramePr>
        <p:xfrm>
          <a:off x="1158876" y="3044825"/>
          <a:ext cx="1949801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2" imgW="1946894" imgH="2738251" progId="Prism9.Document">
                  <p:embed/>
                </p:oleObj>
              </mc:Choice>
              <mc:Fallback>
                <p:oleObj name="Prism 9" r:id="rId12" imgW="1946894" imgH="2738251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6" y="3044825"/>
                        <a:ext cx="1949801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069F09F-3BAA-A5CF-281C-6C4DC5D92B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4024" y="1945288"/>
            <a:ext cx="712137" cy="914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EE84FA-B043-B9E4-16C6-2D1F5CB22D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23957" y="797254"/>
            <a:ext cx="773044" cy="914400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651B5-CFD3-CD84-1725-18E9337D6FDA}"/>
              </a:ext>
            </a:extLst>
          </p:cNvPr>
          <p:cNvSpPr txBox="1"/>
          <p:nvPr/>
        </p:nvSpPr>
        <p:spPr>
          <a:xfrm>
            <a:off x="1583567" y="358453"/>
            <a:ext cx="10647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BBBD maps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0FA425-E4E8-A6CE-9AF9-11A589D84192}"/>
              </a:ext>
            </a:extLst>
          </p:cNvPr>
          <p:cNvSpPr txBox="1"/>
          <p:nvPr/>
        </p:nvSpPr>
        <p:spPr>
          <a:xfrm>
            <a:off x="1556555" y="1695544"/>
            <a:ext cx="13901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Regional Analysis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A75640-B3D6-122D-7B33-71F90B3D4DA8}"/>
              </a:ext>
            </a:extLst>
          </p:cNvPr>
          <p:cNvGrpSpPr/>
          <p:nvPr/>
        </p:nvGrpSpPr>
        <p:grpSpPr>
          <a:xfrm>
            <a:off x="4767316" y="700767"/>
            <a:ext cx="502967" cy="2246261"/>
            <a:chOff x="4767316" y="700767"/>
            <a:chExt cx="502967" cy="22462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190C6D1-89D8-0EB6-7E74-1371506692F4}"/>
                </a:ext>
              </a:extLst>
            </p:cNvPr>
            <p:cNvGrpSpPr/>
            <p:nvPr/>
          </p:nvGrpSpPr>
          <p:grpSpPr>
            <a:xfrm>
              <a:off x="4767316" y="763495"/>
              <a:ext cx="502967" cy="2164429"/>
              <a:chOff x="3090584" y="3641304"/>
              <a:chExt cx="502967" cy="216442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DEE2DE-5383-16C8-2C2B-6FC260BFC0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/>
              <a:srcRect r="16188"/>
              <a:stretch/>
            </p:blipFill>
            <p:spPr>
              <a:xfrm>
                <a:off x="3090584" y="3641304"/>
                <a:ext cx="287376" cy="216442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4B316C-844F-1F37-4016-BA9EC7C79740}"/>
                  </a:ext>
                </a:extLst>
              </p:cNvPr>
              <p:cNvSpPr txBox="1"/>
              <p:nvPr/>
            </p:nvSpPr>
            <p:spPr>
              <a:xfrm rot="16200000">
                <a:off x="2805787" y="4715024"/>
                <a:ext cx="1359937" cy="21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Zscore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4D9CAF-DFF4-18AB-003E-F738889120B4}"/>
                </a:ext>
              </a:extLst>
            </p:cNvPr>
            <p:cNvSpPr txBox="1"/>
            <p:nvPr/>
          </p:nvSpPr>
          <p:spPr>
            <a:xfrm>
              <a:off x="4984274" y="271619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0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3CEDB-6A32-87E3-4D25-FE834D20FFD2}"/>
                </a:ext>
              </a:extLst>
            </p:cNvPr>
            <p:cNvSpPr txBox="1"/>
            <p:nvPr/>
          </p:nvSpPr>
          <p:spPr>
            <a:xfrm>
              <a:off x="4978936" y="1939880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2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F78FFB-F406-A6D7-3501-706D3EF53915}"/>
                </a:ext>
              </a:extLst>
            </p:cNvPr>
            <p:cNvSpPr txBox="1"/>
            <p:nvPr/>
          </p:nvSpPr>
          <p:spPr>
            <a:xfrm>
              <a:off x="4978936" y="1532228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3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23C7D7-4909-E8AC-77C7-DE162879FD1D}"/>
                </a:ext>
              </a:extLst>
            </p:cNvPr>
            <p:cNvSpPr txBox="1"/>
            <p:nvPr/>
          </p:nvSpPr>
          <p:spPr>
            <a:xfrm>
              <a:off x="4984274" y="113202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4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82811-D965-2EF5-EFE2-9ECB4C39E42F}"/>
                </a:ext>
              </a:extLst>
            </p:cNvPr>
            <p:cNvSpPr txBox="1"/>
            <p:nvPr/>
          </p:nvSpPr>
          <p:spPr>
            <a:xfrm>
              <a:off x="4978936" y="700767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5</a:t>
              </a:r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13FCF6-F48E-ACAD-AD9E-F9AE56EF10D7}"/>
              </a:ext>
            </a:extLst>
          </p:cNvPr>
          <p:cNvSpPr txBox="1"/>
          <p:nvPr/>
        </p:nvSpPr>
        <p:spPr>
          <a:xfrm>
            <a:off x="1375107" y="2948696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Whole brain</a:t>
            </a:r>
            <a:endParaRPr lang="en-IL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F9E29D-D181-0E0D-03B4-E1103EAF4BCE}"/>
              </a:ext>
            </a:extLst>
          </p:cNvPr>
          <p:cNvSpPr txBox="1"/>
          <p:nvPr/>
        </p:nvSpPr>
        <p:spPr>
          <a:xfrm>
            <a:off x="3588502" y="2929042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Regional analysis</a:t>
            </a:r>
            <a:endParaRPr lang="en-IL" sz="1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25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715BF0-91C3-D9F7-BF2A-2B91ADB6F222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C99D0FB-0198-28FE-5A30-179F938E251A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78A526-46B5-A803-0864-0D74C7462C88}"/>
              </a:ext>
            </a:extLst>
          </p:cNvPr>
          <p:cNvSpPr txBox="1"/>
          <p:nvPr/>
        </p:nvSpPr>
        <p:spPr>
          <a:xfrm>
            <a:off x="1600656" y="7270834"/>
            <a:ext cx="35428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F143BA3-0BE2-365D-FA16-52F5BE9D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02" y="2697475"/>
            <a:ext cx="6829298" cy="883922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#2: </a:t>
            </a:r>
            <a:r>
              <a:rPr lang="en-US" sz="1050" dirty="0"/>
              <a:t>24-year-old female, possible right mesial temporal lobe epilepsy. </a:t>
            </a:r>
            <a:r>
              <a:rPr lang="en-US" sz="1050" b="1" dirty="0"/>
              <a:t>Meds</a:t>
            </a:r>
            <a:r>
              <a:rPr lang="en-US" sz="1050" dirty="0"/>
              <a:t>: brivaracetam, lamotrigine, </a:t>
            </a:r>
            <a:r>
              <a:rPr lang="en-US" sz="1050" dirty="0" err="1"/>
              <a:t>perampanel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Interictal EEG</a:t>
            </a:r>
            <a:r>
              <a:rPr lang="en-US" sz="1050" dirty="0"/>
              <a:t>:  Right anterior temporal spikes. </a:t>
            </a:r>
            <a:r>
              <a:rPr lang="en-US" sz="1050" b="1" dirty="0"/>
              <a:t>EMU</a:t>
            </a:r>
            <a:r>
              <a:rPr lang="en-US" sz="1050" dirty="0"/>
              <a:t>: focal to bilateral tonic </a:t>
            </a:r>
            <a:r>
              <a:rPr lang="en-US" sz="1050" dirty="0" err="1"/>
              <a:t>clonic</a:t>
            </a:r>
            <a:r>
              <a:rPr lang="en-US" sz="1050" dirty="0"/>
              <a:t> seizures, semiology </a:t>
            </a:r>
            <a:r>
              <a:rPr lang="en-US" sz="1050" dirty="0" err="1"/>
              <a:t>rMTLE</a:t>
            </a:r>
            <a:endParaRPr lang="en-US" sz="1050" dirty="0"/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LTM-EEG</a:t>
            </a:r>
            <a:r>
              <a:rPr lang="en-US" sz="1050" dirty="0"/>
              <a:t>:  Ictal: low amplitude rhythmic delta evolving over the right anterior and mid-temporal regions </a:t>
            </a:r>
          </a:p>
          <a:p>
            <a:pPr marL="0" indent="0">
              <a:buNone/>
            </a:pPr>
            <a:r>
              <a:rPr lang="en-US" sz="1050" b="1" dirty="0"/>
              <a:t>MRI</a:t>
            </a:r>
            <a:r>
              <a:rPr lang="en-US" sz="1050" dirty="0"/>
              <a:t>: non-</a:t>
            </a:r>
            <a:r>
              <a:rPr lang="en-US" sz="1050" dirty="0" err="1"/>
              <a:t>lesional</a:t>
            </a:r>
            <a:r>
              <a:rPr lang="en-US" sz="1050" dirty="0"/>
              <a:t> .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731380-9B11-611F-841E-7B547159E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3409951"/>
            <a:ext cx="1543050" cy="3902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8681A8-CAF8-A20C-71D3-28248A86BF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99" t="6060" r="15146" b="7555"/>
          <a:stretch/>
        </p:blipFill>
        <p:spPr>
          <a:xfrm>
            <a:off x="3167874" y="3516202"/>
            <a:ext cx="3577858" cy="369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29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5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407987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D7C150A5-52A6-1219-E49F-6DAF2E4865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9321966"/>
              </p:ext>
            </p:extLst>
          </p:nvPr>
        </p:nvGraphicFramePr>
        <p:xfrm>
          <a:off x="4778375" y="842963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72699" imgH="3494575" progId="Prism9.Document">
                  <p:embed/>
                </p:oleObj>
              </mc:Choice>
              <mc:Fallback>
                <p:oleObj name="Prism 9" r:id="rId2" imgW="2172699" imgH="3494575" progId="Prism9.Document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D7C150A5-52A6-1219-E49F-6DAF2E4865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842963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9F6F3468-0C97-B8B4-669D-111669C40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2" y="1211692"/>
            <a:ext cx="2891406" cy="10772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2EE603-CA30-194C-57A8-6991BBAE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1186" y="2366627"/>
            <a:ext cx="3280872" cy="97056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B37C8-4655-E3F6-D12B-20480C1EDD6A}"/>
              </a:ext>
            </a:extLst>
          </p:cNvPr>
          <p:cNvGrpSpPr/>
          <p:nvPr/>
        </p:nvGrpSpPr>
        <p:grpSpPr>
          <a:xfrm>
            <a:off x="3037642" y="782463"/>
            <a:ext cx="1283573" cy="5989121"/>
            <a:chOff x="5939555" y="460507"/>
            <a:chExt cx="782235" cy="364988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02B4BB-EB21-380D-9615-D9C7ED5DA8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1879"/>
            <a:stretch/>
          </p:blipFill>
          <p:spPr>
            <a:xfrm>
              <a:off x="5939555" y="460507"/>
              <a:ext cx="462169" cy="364988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FA4B09-FC2E-2C53-DCD2-CAC0ED427E3C}"/>
                </a:ext>
              </a:extLst>
            </p:cNvPr>
            <p:cNvSpPr txBox="1"/>
            <p:nvPr/>
          </p:nvSpPr>
          <p:spPr>
            <a:xfrm rot="16200000">
              <a:off x="5282581" y="1641316"/>
              <a:ext cx="2484531" cy="39388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1800" dirty="0">
                  <a:cs typeface="+mj-cs"/>
                </a:rPr>
                <a:t>Patients with BBBD, % all</a:t>
              </a:r>
              <a:endParaRPr lang="he-IL" sz="1800" dirty="0">
                <a:cs typeface="+mj-cs"/>
              </a:endParaRPr>
            </a:p>
            <a:p>
              <a:endParaRPr lang="he-IL" dirty="0">
                <a:cs typeface="+mj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3EDB5E-898E-CD22-36AC-B878C295E8A4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1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DF36E8-845E-E3EE-677A-8169C44A8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114" y="251756"/>
            <a:ext cx="3200400" cy="30341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535243-282E-BAD4-4EA0-A17BBB0B6CB2}"/>
              </a:ext>
            </a:extLst>
          </p:cNvPr>
          <p:cNvSpPr txBox="1"/>
          <p:nvPr/>
        </p:nvSpPr>
        <p:spPr>
          <a:xfrm>
            <a:off x="0" y="-20616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F3347-6CFE-B19F-0CA7-EE6EDB27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284" y="5443949"/>
            <a:ext cx="3076060" cy="28450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20C86-560A-1343-2B45-47F42C8BC30C}"/>
              </a:ext>
            </a:extLst>
          </p:cNvPr>
          <p:cNvSpPr txBox="1"/>
          <p:nvPr/>
        </p:nvSpPr>
        <p:spPr>
          <a:xfrm>
            <a:off x="70836" y="4634699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668B9C-BE05-D794-549C-8957A43454B3}"/>
              </a:ext>
            </a:extLst>
          </p:cNvPr>
          <p:cNvGrpSpPr/>
          <p:nvPr/>
        </p:nvGrpSpPr>
        <p:grpSpPr>
          <a:xfrm>
            <a:off x="0" y="330197"/>
            <a:ext cx="2955704" cy="2955704"/>
            <a:chOff x="0" y="330197"/>
            <a:chExt cx="2955704" cy="2955704"/>
          </a:xfrm>
        </p:grpSpPr>
        <p:pic>
          <p:nvPicPr>
            <p:cNvPr id="2" name="Picture 1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7FE4EB02-2EB9-E9AE-BC81-BC198B60C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466C16-8043-658E-8AB3-B39DC89FE33F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49B4DD-F92A-2E58-30E5-71E48F03E5C1}"/>
              </a:ext>
            </a:extLst>
          </p:cNvPr>
          <p:cNvGrpSpPr/>
          <p:nvPr/>
        </p:nvGrpSpPr>
        <p:grpSpPr>
          <a:xfrm>
            <a:off x="35418" y="5004031"/>
            <a:ext cx="3319787" cy="3319787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2AF92695-DB02-8992-C36E-292600519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B2EC669-72B8-22E3-5458-517B64042BC0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4A677A-69AA-B54D-64CF-7D94BA3FE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329" y="2821726"/>
            <a:ext cx="4353533" cy="2695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E66E2A-30C7-50D5-3F6E-04B7E6B1A6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8062242"/>
            <a:ext cx="2715004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935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FC792A-EA9F-9EEB-62C8-1FA641214D76}"/>
              </a:ext>
            </a:extLst>
          </p:cNvPr>
          <p:cNvSpPr txBox="1"/>
          <p:nvPr/>
        </p:nvSpPr>
        <p:spPr>
          <a:xfrm>
            <a:off x="595350" y="339781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MH_4108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3EB6E-F6A4-EEBC-5683-51866DBA66AE}"/>
              </a:ext>
            </a:extLst>
          </p:cNvPr>
          <p:cNvSpPr txBox="1"/>
          <p:nvPr/>
        </p:nvSpPr>
        <p:spPr>
          <a:xfrm>
            <a:off x="633185" y="2236866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BT_3007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CDC12-5C0D-5D65-A3A1-74BDE792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4764"/>
            <a:ext cx="3191320" cy="3105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30B0F-B873-E3C7-5117-CB786B110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611" y="2236866"/>
            <a:ext cx="3568999" cy="3135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7EA61-EBB5-580D-83F6-1D8D1CF5A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057" y="237778"/>
            <a:ext cx="2407571" cy="199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67739-605D-D135-B04B-72A1E7876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634" y="5109215"/>
            <a:ext cx="3200400" cy="3034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0B85F6-15D6-1876-9D6D-A2438463EB34}"/>
              </a:ext>
            </a:extLst>
          </p:cNvPr>
          <p:cNvSpPr txBox="1"/>
          <p:nvPr/>
        </p:nvSpPr>
        <p:spPr>
          <a:xfrm>
            <a:off x="333514" y="5297975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TA_4648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C744D-9CC7-29F9-216B-4F08664767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958" y="7774361"/>
            <a:ext cx="3076060" cy="28450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A1784-6B52-01EB-659B-B2A90CBA1701}"/>
              </a:ext>
            </a:extLst>
          </p:cNvPr>
          <p:cNvSpPr txBox="1"/>
          <p:nvPr/>
        </p:nvSpPr>
        <p:spPr>
          <a:xfrm>
            <a:off x="89803" y="9196887"/>
            <a:ext cx="3863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EA_0804</a:t>
            </a:r>
          </a:p>
        </p:txBody>
      </p:sp>
    </p:spTree>
    <p:extLst>
      <p:ext uri="{BB962C8B-B14F-4D97-AF65-F5344CB8AC3E}">
        <p14:creationId xmlns:p14="http://schemas.microsoft.com/office/powerpoint/2010/main" val="199022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158401" y="0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and temporal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</a:t>
            </a:r>
            <a:r>
              <a:rPr lang="he-IL" dirty="0"/>
              <a:t>9</a:t>
            </a:r>
            <a:endParaRPr lang="en-US" dirty="0"/>
          </a:p>
          <a:p>
            <a:r>
              <a:rPr lang="en-US" dirty="0"/>
              <a:t>Rest epilepsy = </a:t>
            </a:r>
            <a:r>
              <a:rPr lang="he-IL" dirty="0"/>
              <a:t>20</a:t>
            </a:r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7F0238-948C-0B5A-CFDF-83D7B05335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58005" y="686642"/>
          <a:ext cx="367646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3125258" imgH="2721684" progId="Prism9.Document">
                  <p:embed/>
                </p:oleObj>
              </mc:Choice>
              <mc:Fallback>
                <p:oleObj name="Prism 9" r:id="rId2" imgW="3125258" imgH="2721684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E7F0238-948C-0B5A-CFDF-83D7B05335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58005" y="686642"/>
                        <a:ext cx="367646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AB72FE-D9D6-8430-FE38-01D78CBB60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45400" y="3788771"/>
          <a:ext cx="3651250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3107251" imgH="2721684" progId="Prism9.Document">
                  <p:embed/>
                </p:oleObj>
              </mc:Choice>
              <mc:Fallback>
                <p:oleObj name="Prism 9" r:id="rId4" imgW="3107251" imgH="2721684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4AB72FE-D9D6-8430-FE38-01D78CBB60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45400" y="3788771"/>
                        <a:ext cx="3651250" cy="3198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32ADB4-C440-F1E6-0A83-C9532E7214C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11272" y="3787977"/>
          <a:ext cx="382581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3253466" imgH="2721684" progId="Prism9.Document">
                  <p:embed/>
                </p:oleObj>
              </mc:Choice>
              <mc:Fallback>
                <p:oleObj name="Prism 9" r:id="rId6" imgW="3253466" imgH="272168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A32ADB4-C440-F1E6-0A83-C9532E7214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11272" y="3787977"/>
                        <a:ext cx="3825814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E6E7A60-CA89-A313-B26A-7F56FAC2A6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7284" y="686642"/>
          <a:ext cx="365379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3107251" imgH="2721684" progId="Prism9.Document">
                  <p:embed/>
                </p:oleObj>
              </mc:Choice>
              <mc:Fallback>
                <p:oleObj name="Prism 9" r:id="rId8" imgW="3107251" imgH="272168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9E6E7A60-CA89-A313-B26A-7F56FAC2A6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97284" y="686642"/>
                        <a:ext cx="3653790" cy="32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21BE90F-F4AF-9195-5328-4B059BD7D3BB}"/>
              </a:ext>
            </a:extLst>
          </p:cNvPr>
          <p:cNvSpPr txBox="1"/>
          <p:nvPr/>
        </p:nvSpPr>
        <p:spPr>
          <a:xfrm>
            <a:off x="0" y="59973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A0DE1-637E-EC74-25BE-9151E1AACFCA}"/>
              </a:ext>
            </a:extLst>
          </p:cNvPr>
          <p:cNvSpPr txBox="1"/>
          <p:nvPr/>
        </p:nvSpPr>
        <p:spPr>
          <a:xfrm>
            <a:off x="3676460" y="5712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Fast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6804E1-1D18-FBC8-786A-BA825CDEB75F}"/>
              </a:ext>
            </a:extLst>
          </p:cNvPr>
          <p:cNvSpPr txBox="1"/>
          <p:nvPr/>
        </p:nvSpPr>
        <p:spPr>
          <a:xfrm>
            <a:off x="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4FE2F5-79B4-39BA-73E6-72142E06177B}"/>
              </a:ext>
            </a:extLst>
          </p:cNvPr>
          <p:cNvSpPr txBox="1"/>
          <p:nvPr/>
        </p:nvSpPr>
        <p:spPr>
          <a:xfrm>
            <a:off x="3676460" y="3415023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Slow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fast model.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 in slow model. Temporal areas; 0: Left ITG inferior temporal gyrus, 1: Left MTG middle temporal gyrus, 2: Left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3: Left STG superior temporal gyrus, 4: Left TMP temporal pole, 5: Left TTG transverse temporal gyrus, 6: Right ITG inferior temporal gyrus, 7: Right MTG middle temporal gyrus, 8: Right PT planum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temporale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9: Right STG superior temporal gyrus, 10: Right TMP temporal pole, 11: Right TTG transverse temporal gyrus.</a:t>
            </a:r>
            <a:b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 in fast model.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 in slow model. Frontal areas; 0: Left FO frontal operculum, 1: Left FRP frontal pole, 2: Left MFC medial frontal cortex, 3: Left MFG middle frontal gyrus, 4: Left MSFG superior frontal gyrus medial segment, 5: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6: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7: Left SFG superior frontal gyrus, 8: Left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gyrus, 9: Right FO frontal operculum, 10: Right FRP frontal pole, 11: Right MFC medial frontal cortex, 12: Right MFG middle frontal gyrus, 13: Right MSFG superior frontal gyrus medial segment, 14: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opercular part of the inferior frontal gyrus, 15: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orbital part of the inferior frontal gyrus, 16: Right SFG superior frontal gyrus, 17: Right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TrIFG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triangular part of the inferior frontal gyrus.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11</a:t>
            </a:r>
          </a:p>
          <a:p>
            <a:r>
              <a:rPr lang="en-US" dirty="0"/>
              <a:t>Rest epilepsy = 18</a:t>
            </a:r>
          </a:p>
        </p:txBody>
      </p:sp>
    </p:spTree>
    <p:extLst>
      <p:ext uri="{BB962C8B-B14F-4D97-AF65-F5344CB8AC3E}">
        <p14:creationId xmlns:p14="http://schemas.microsoft.com/office/powerpoint/2010/main" val="235937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460370" y="169297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2EC85747-4CC6-AE17-551E-024095D5A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8449272"/>
              </p:ext>
            </p:extLst>
          </p:nvPr>
        </p:nvGraphicFramePr>
        <p:xfrm>
          <a:off x="308691" y="2302139"/>
          <a:ext cx="6387384" cy="4901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377467" progId="Prism8.Document">
                  <p:embed/>
                </p:oleObj>
              </mc:Choice>
              <mc:Fallback>
                <p:oleObj name="Prism 8" r:id="rId2" imgW="7006510" imgH="5377467" progId="Prism8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2EC85747-4CC6-AE17-551E-024095D5A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8691" y="2302139"/>
                        <a:ext cx="6387384" cy="4901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0536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9073754B-A38F-32F3-A05F-3DDFF5427101}"/>
              </a:ext>
            </a:extLst>
          </p:cNvPr>
          <p:cNvSpPr txBox="1"/>
          <p:nvPr/>
        </p:nvSpPr>
        <p:spPr>
          <a:xfrm>
            <a:off x="2539205" y="1446882"/>
            <a:ext cx="1779590" cy="403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25" b="1" dirty="0"/>
              <a:t>Frontal Vs Rest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C5D78B3-25CE-BFBA-0517-8F7C63703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709431"/>
              </p:ext>
            </p:extLst>
          </p:nvPr>
        </p:nvGraphicFramePr>
        <p:xfrm>
          <a:off x="0" y="2514600"/>
          <a:ext cx="6643387" cy="5205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8" r:id="rId2" imgW="7006510" imgH="5490495" progId="Prism8.Document">
                  <p:embed/>
                </p:oleObj>
              </mc:Choice>
              <mc:Fallback>
                <p:oleObj name="Prism 8" r:id="rId2" imgW="7006510" imgH="5490495" progId="Prism8.Document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AC5D78B3-25CE-BFBA-0517-8F7C63703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2514600"/>
                        <a:ext cx="6643387" cy="52059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1904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2052533" y="2029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PSWE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38B7E-B660-8744-07B1-5486990D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04" y="3352587"/>
            <a:ext cx="3820058" cy="3153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1D08C4-FAE2-7016-2CA1-40F98852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08" y="3247797"/>
            <a:ext cx="3286584" cy="32580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8356D-5901-C13E-1B4A-EE74A36AC1A5}"/>
              </a:ext>
            </a:extLst>
          </p:cNvPr>
          <p:cNvSpPr txBox="1"/>
          <p:nvPr/>
        </p:nvSpPr>
        <p:spPr>
          <a:xfrm>
            <a:off x="142504" y="2984287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 4933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C78AF-1E62-714E-BE70-B5B13636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90996"/>
            <a:ext cx="3267531" cy="2715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049E9-54D4-EC8B-F798-AA2C0303A2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531" y="6784766"/>
            <a:ext cx="3105583" cy="312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3527E-A472-3BAC-2D0B-0762C1CCAF39}"/>
              </a:ext>
            </a:extLst>
          </p:cNvPr>
          <p:cNvSpPr txBox="1"/>
          <p:nvPr/>
        </p:nvSpPr>
        <p:spPr>
          <a:xfrm>
            <a:off x="0" y="6821664"/>
            <a:ext cx="367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4648</a:t>
            </a:r>
          </a:p>
        </p:txBody>
      </p:sp>
    </p:spTree>
    <p:extLst>
      <p:ext uri="{BB962C8B-B14F-4D97-AF65-F5344CB8AC3E}">
        <p14:creationId xmlns:p14="http://schemas.microsoft.com/office/powerpoint/2010/main" val="54106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D445D1-1776-DD59-0434-3D8666B2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70" y="421606"/>
            <a:ext cx="4182059" cy="50394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4830D-6743-38F5-1143-60F75E7C7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59527"/>
            <a:ext cx="3724795" cy="4667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DE131F-18EA-0AEC-F0A1-C25CFEE6A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868" y="6459527"/>
            <a:ext cx="3372321" cy="4143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3E84E1-C8BD-8E89-1E4E-B08612D60D2E}"/>
              </a:ext>
            </a:extLst>
          </p:cNvPr>
          <p:cNvSpPr txBox="1"/>
          <p:nvPr/>
        </p:nvSpPr>
        <p:spPr>
          <a:xfrm>
            <a:off x="0" y="5956663"/>
            <a:ext cx="6635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HY9719  	Slow 						Fast</a:t>
            </a:r>
          </a:p>
        </p:txBody>
      </p:sp>
    </p:spTree>
    <p:extLst>
      <p:ext uri="{BB962C8B-B14F-4D97-AF65-F5344CB8AC3E}">
        <p14:creationId xmlns:p14="http://schemas.microsoft.com/office/powerpoint/2010/main" val="4145459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graphicFrame>
        <p:nvGraphicFramePr>
          <p:cNvPr id="44" name="Object 43">
            <a:extLst>
              <a:ext uri="{FF2B5EF4-FFF2-40B4-BE49-F238E27FC236}">
                <a16:creationId xmlns:a16="http://schemas.microsoft.com/office/drawing/2014/main" id="{86DDDCCB-B813-4DC0-ADEA-185B8BB322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52028"/>
              </p:ext>
            </p:extLst>
          </p:nvPr>
        </p:nvGraphicFramePr>
        <p:xfrm>
          <a:off x="938636" y="5293156"/>
          <a:ext cx="2613025" cy="319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787090" imgH="3415341" progId="Prism9.Document">
                  <p:embed/>
                </p:oleObj>
              </mc:Choice>
              <mc:Fallback>
                <p:oleObj name="Prism 9" r:id="rId3" imgW="2787090" imgH="3415341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636" y="5293156"/>
                        <a:ext cx="2613025" cy="31940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2EBC337-875A-9177-475D-196B07405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230149"/>
              </p:ext>
            </p:extLst>
          </p:nvPr>
        </p:nvGraphicFramePr>
        <p:xfrm>
          <a:off x="3692270" y="5125150"/>
          <a:ext cx="2611437" cy="321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787090" imgH="3441272" progId="Prism9.Document">
                  <p:embed/>
                </p:oleObj>
              </mc:Choice>
              <mc:Fallback>
                <p:oleObj name="Prism 9" r:id="rId5" imgW="2787090" imgH="3441272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270" y="5125150"/>
                        <a:ext cx="2611437" cy="3216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0D3203-8310-5F0B-14A5-663F1D40C5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338657"/>
              </p:ext>
            </p:extLst>
          </p:nvPr>
        </p:nvGraphicFramePr>
        <p:xfrm>
          <a:off x="659408" y="817855"/>
          <a:ext cx="2967037" cy="353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7" imgW="3166673" imgH="3781257" progId="Prism9.Document">
                  <p:embed/>
                </p:oleObj>
              </mc:Choice>
              <mc:Fallback>
                <p:oleObj name="Prism 9" r:id="rId7" imgW="3166673" imgH="3781257" progId="Prism9.Document">
                  <p:embed/>
                  <p:pic>
                    <p:nvPicPr>
                      <p:cNvPr id="44" name="Object 43">
                        <a:extLst>
                          <a:ext uri="{FF2B5EF4-FFF2-40B4-BE49-F238E27FC236}">
                            <a16:creationId xmlns:a16="http://schemas.microsoft.com/office/drawing/2014/main" id="{86DDDCCB-B813-4DC0-ADEA-185B8BB322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408" y="817855"/>
                        <a:ext cx="2967037" cy="35353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4FCF07-084F-06CD-4FA7-E27A62F97F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661627"/>
              </p:ext>
            </p:extLst>
          </p:nvPr>
        </p:nvGraphicFramePr>
        <p:xfrm>
          <a:off x="3666870" y="829070"/>
          <a:ext cx="2662238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841831" imgH="3425785" progId="Prism9.Document">
                  <p:embed/>
                </p:oleObj>
              </mc:Choice>
              <mc:Fallback>
                <p:oleObj name="Prism 9" r:id="rId9" imgW="2841831" imgH="3425785" progId="Prism9.Document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2EBC337-875A-9177-475D-196B074056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6870" y="829070"/>
                        <a:ext cx="2662238" cy="3201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E4EC0-B6DE-FAF4-918C-77FD5FDF6BA3}"/>
              </a:ext>
            </a:extLst>
          </p:cNvPr>
          <p:cNvSpPr txBox="1"/>
          <p:nvPr/>
        </p:nvSpPr>
        <p:spPr>
          <a:xfrm>
            <a:off x="4595839" y="4095456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8</a:t>
            </a:r>
          </a:p>
          <a:p>
            <a:r>
              <a:rPr lang="en-US" dirty="0"/>
              <a:t>Rest epilepsy =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D4AC9-F8CF-7A9E-98B9-DE07349559A3}"/>
              </a:ext>
            </a:extLst>
          </p:cNvPr>
          <p:cNvSpPr txBox="1"/>
          <p:nvPr/>
        </p:nvSpPr>
        <p:spPr>
          <a:xfrm>
            <a:off x="4407850" y="8341425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10</a:t>
            </a:r>
          </a:p>
          <a:p>
            <a:r>
              <a:rPr lang="en-US" dirty="0"/>
              <a:t>Rest epilepsy = 24</a:t>
            </a:r>
          </a:p>
        </p:txBody>
      </p:sp>
    </p:spTree>
    <p:extLst>
      <p:ext uri="{BB962C8B-B14F-4D97-AF65-F5344CB8AC3E}">
        <p14:creationId xmlns:p14="http://schemas.microsoft.com/office/powerpoint/2010/main" val="190898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-7059" y="301757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All PWE vs.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4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Regional analysis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AF9D96-1CDC-997E-2073-49A2A0CF0E72}"/>
              </a:ext>
            </a:extLst>
          </p:cNvPr>
          <p:cNvSpPr txBox="1"/>
          <p:nvPr/>
        </p:nvSpPr>
        <p:spPr>
          <a:xfrm>
            <a:off x="2421648" y="377158"/>
            <a:ext cx="2093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All PWE vs.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BC7671-26ED-F3D1-DE1F-F3563BF3E068}"/>
              </a:ext>
            </a:extLst>
          </p:cNvPr>
          <p:cNvSpPr txBox="1"/>
          <p:nvPr/>
        </p:nvSpPr>
        <p:spPr>
          <a:xfrm>
            <a:off x="154921" y="6488084"/>
            <a:ext cx="658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Zscore above controls in regional maps of 126 areas.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Significant regions of patients with epilepsy compared to controls p&lt;0.01.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patients with epilepsy compared to controls </a:t>
            </a:r>
            <a:endParaRPr lang="en-US" dirty="0"/>
          </a:p>
        </p:txBody>
      </p:sp>
      <p:pic>
        <p:nvPicPr>
          <p:cNvPr id="7" name="Picture 6" descr="A red line graph with numbers&#10;&#10;Description automatically generated">
            <a:extLst>
              <a:ext uri="{FF2B5EF4-FFF2-40B4-BE49-F238E27FC236}">
                <a16:creationId xmlns:a16="http://schemas.microsoft.com/office/drawing/2014/main" id="{F2D9C232-44A0-0168-5CFA-93650B5C1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1"/>
          <a:stretch/>
        </p:blipFill>
        <p:spPr>
          <a:xfrm>
            <a:off x="7710475" y="204960"/>
            <a:ext cx="3297555" cy="2894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644301-9693-027C-71C6-C05B06C0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2" y="593964"/>
            <a:ext cx="1841905" cy="7315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7B7434-6F59-18BA-5A34-BFC0AC376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1" y="1284618"/>
            <a:ext cx="1722923" cy="5486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2B1CE4-F49B-E1FC-CB7C-2CD33DA8F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231" y="631346"/>
            <a:ext cx="1913208" cy="7315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9AE888-7054-E638-E3DD-886129EBF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9862" y="1302231"/>
            <a:ext cx="1900552" cy="54864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9CA8584-7F26-590A-8FED-3A4FCEA778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581047"/>
              </p:ext>
            </p:extLst>
          </p:nvPr>
        </p:nvGraphicFramePr>
        <p:xfrm>
          <a:off x="7368187" y="3311981"/>
          <a:ext cx="3982130" cy="29937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8" imgW="3393559" imgH="2552412" progId="Prism9.Document">
                  <p:embed/>
                </p:oleObj>
              </mc:Choice>
              <mc:Fallback>
                <p:oleObj name="Prism 9" r:id="rId8" imgW="3393559" imgH="2552412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8187" y="3311981"/>
                        <a:ext cx="3982130" cy="29937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F0794D66-B16E-847C-9890-DEAF74C77659}"/>
              </a:ext>
            </a:extLst>
          </p:cNvPr>
          <p:cNvGrpSpPr/>
          <p:nvPr/>
        </p:nvGrpSpPr>
        <p:grpSpPr>
          <a:xfrm>
            <a:off x="1971781" y="514055"/>
            <a:ext cx="526293" cy="1428072"/>
            <a:chOff x="1969103" y="266553"/>
            <a:chExt cx="526293" cy="142807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14A053-ABF6-1432-BC13-230E6D7B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508" r="35630"/>
            <a:stretch/>
          </p:blipFill>
          <p:spPr>
            <a:xfrm>
              <a:off x="1969103" y="326856"/>
              <a:ext cx="154934" cy="131257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A18260-ACED-6115-379B-C6C65A87F966}"/>
                </a:ext>
              </a:extLst>
            </p:cNvPr>
            <p:cNvSpPr txBox="1"/>
            <p:nvPr/>
          </p:nvSpPr>
          <p:spPr>
            <a:xfrm rot="16200000">
              <a:off x="1700011" y="857424"/>
              <a:ext cx="13599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Zscore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57AE2A-5032-6CCD-7F6E-0979417C52B5}"/>
                </a:ext>
              </a:extLst>
            </p:cNvPr>
            <p:cNvSpPr txBox="1"/>
            <p:nvPr/>
          </p:nvSpPr>
          <p:spPr>
            <a:xfrm>
              <a:off x="2042066" y="146379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14F02C-74E7-CBE2-BAE9-3C6CE4E44078}"/>
                </a:ext>
              </a:extLst>
            </p:cNvPr>
            <p:cNvSpPr txBox="1"/>
            <p:nvPr/>
          </p:nvSpPr>
          <p:spPr>
            <a:xfrm>
              <a:off x="2042066" y="1230936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F9F272-6767-7517-C24E-260B5EABD143}"/>
                </a:ext>
              </a:extLst>
            </p:cNvPr>
            <p:cNvSpPr txBox="1"/>
            <p:nvPr/>
          </p:nvSpPr>
          <p:spPr>
            <a:xfrm>
              <a:off x="2042066" y="98599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C56CC1-C62E-D271-96CA-87F1F6F919F2}"/>
                </a:ext>
              </a:extLst>
            </p:cNvPr>
            <p:cNvSpPr txBox="1"/>
            <p:nvPr/>
          </p:nvSpPr>
          <p:spPr>
            <a:xfrm>
              <a:off x="2042066" y="744899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3103E5-7E86-25A2-3F58-12BAFC29C94B}"/>
                </a:ext>
              </a:extLst>
            </p:cNvPr>
            <p:cNvSpPr txBox="1"/>
            <p:nvPr/>
          </p:nvSpPr>
          <p:spPr>
            <a:xfrm>
              <a:off x="2042066" y="504762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0E8A6A7-6836-6DB9-3045-3E3B40A0191C}"/>
                </a:ext>
              </a:extLst>
            </p:cNvPr>
            <p:cNvSpPr txBox="1"/>
            <p:nvPr/>
          </p:nvSpPr>
          <p:spPr>
            <a:xfrm>
              <a:off x="2042066" y="266553"/>
              <a:ext cx="32893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BBCB912-9C27-4314-7976-586C321EA35C}"/>
              </a:ext>
            </a:extLst>
          </p:cNvPr>
          <p:cNvGrpSpPr/>
          <p:nvPr/>
        </p:nvGrpSpPr>
        <p:grpSpPr>
          <a:xfrm>
            <a:off x="4350536" y="419220"/>
            <a:ext cx="513312" cy="1537569"/>
            <a:chOff x="4357526" y="146458"/>
            <a:chExt cx="513312" cy="15375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4E845BB-1911-28A3-A46A-C7FDF016D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46000"/>
            <a:stretch/>
          </p:blipFill>
          <p:spPr>
            <a:xfrm>
              <a:off x="4357526" y="288405"/>
              <a:ext cx="197199" cy="139562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3A175A-973E-3FBA-7D27-749D3267BBED}"/>
                </a:ext>
              </a:extLst>
            </p:cNvPr>
            <p:cNvSpPr txBox="1"/>
            <p:nvPr/>
          </p:nvSpPr>
          <p:spPr>
            <a:xfrm rot="16200000">
              <a:off x="4128626" y="870800"/>
              <a:ext cx="11995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value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8F5AC5-AE95-7C94-FD5C-EB7FA0FDF733}"/>
                </a:ext>
              </a:extLst>
            </p:cNvPr>
            <p:cNvSpPr txBox="1"/>
            <p:nvPr/>
          </p:nvSpPr>
          <p:spPr>
            <a:xfrm>
              <a:off x="4468164" y="1446528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090A109-6D5D-F370-9D41-794927B17AFB}"/>
                </a:ext>
              </a:extLst>
            </p:cNvPr>
            <p:cNvSpPr txBox="1"/>
            <p:nvPr/>
          </p:nvSpPr>
          <p:spPr>
            <a:xfrm>
              <a:off x="4468164" y="1202688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CED20CB-D1C3-20E7-5E02-2DD31E008BEF}"/>
                </a:ext>
              </a:extLst>
            </p:cNvPr>
            <p:cNvSpPr txBox="1"/>
            <p:nvPr/>
          </p:nvSpPr>
          <p:spPr>
            <a:xfrm>
              <a:off x="4468164" y="97178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01AA29-462E-BFD1-C6B6-2D9C767B882A}"/>
                </a:ext>
              </a:extLst>
            </p:cNvPr>
            <p:cNvSpPr txBox="1"/>
            <p:nvPr/>
          </p:nvSpPr>
          <p:spPr>
            <a:xfrm>
              <a:off x="4468164" y="73657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A4C726-9D82-4935-BA98-794B72A5E7C6}"/>
                </a:ext>
              </a:extLst>
            </p:cNvPr>
            <p:cNvSpPr txBox="1"/>
            <p:nvPr/>
          </p:nvSpPr>
          <p:spPr>
            <a:xfrm>
              <a:off x="4468164" y="501359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490DE3-F05D-9C44-A2B8-99B3AA6CF9F9}"/>
                </a:ext>
              </a:extLst>
            </p:cNvPr>
            <p:cNvSpPr txBox="1"/>
            <p:nvPr/>
          </p:nvSpPr>
          <p:spPr>
            <a:xfrm>
              <a:off x="4468164" y="266145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0147BA-FA52-64D5-166E-419E63B7E0D3}"/>
                </a:ext>
              </a:extLst>
            </p:cNvPr>
            <p:cNvSpPr txBox="1"/>
            <p:nvPr/>
          </p:nvSpPr>
          <p:spPr>
            <a:xfrm>
              <a:off x="4468164" y="146458"/>
              <a:ext cx="4026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r>
                <a:rPr lang="en-IL" sz="9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-3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A6B2C542-4E0B-BF89-C14B-5E776110DB3B}"/>
              </a:ext>
            </a:extLst>
          </p:cNvPr>
          <p:cNvSpPr txBox="1"/>
          <p:nvPr/>
        </p:nvSpPr>
        <p:spPr>
          <a:xfrm>
            <a:off x="28208" y="1831790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 Generalized</a:t>
            </a:r>
            <a:endParaRPr lang="en-IL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F079DAF-6AE2-50D9-0F9C-C77D167FC040}"/>
              </a:ext>
            </a:extLst>
          </p:cNvPr>
          <p:cNvSpPr txBox="1"/>
          <p:nvPr/>
        </p:nvSpPr>
        <p:spPr>
          <a:xfrm>
            <a:off x="2396673" y="1856475"/>
            <a:ext cx="15986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 Suspected temporal</a:t>
            </a:r>
            <a:endParaRPr lang="en-IL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5E87C51-DF6A-0DBB-757B-0379248959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100" y="2157697"/>
            <a:ext cx="614477" cy="731521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E8B6E92-BBB8-1662-9F02-159EB91340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518" y="2157697"/>
            <a:ext cx="731521" cy="73152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4A3F9BF-A3F4-1990-AB23-2B5E87D7C5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106" y="3012475"/>
            <a:ext cx="1853772" cy="7315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A23ED67-4D38-33AD-B916-DA2802399AC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2864" y="3012475"/>
            <a:ext cx="2018770" cy="73152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21AB4D8-1EDA-541D-BDEB-D32289DEEAC0}"/>
              </a:ext>
            </a:extLst>
          </p:cNvPr>
          <p:cNvGrpSpPr/>
          <p:nvPr/>
        </p:nvGrpSpPr>
        <p:grpSpPr>
          <a:xfrm>
            <a:off x="4411634" y="2777443"/>
            <a:ext cx="391029" cy="1061039"/>
            <a:chOff x="1969103" y="266553"/>
            <a:chExt cx="526293" cy="1428072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F9D8DEA-D36E-C465-8FCE-330E9D37D0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1508" r="35630"/>
            <a:stretch/>
          </p:blipFill>
          <p:spPr>
            <a:xfrm>
              <a:off x="1969103" y="326856"/>
              <a:ext cx="154934" cy="1312571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D21FB65-DC01-D82D-EE3C-115403C63B16}"/>
                </a:ext>
              </a:extLst>
            </p:cNvPr>
            <p:cNvSpPr txBox="1"/>
            <p:nvPr/>
          </p:nvSpPr>
          <p:spPr>
            <a:xfrm rot="16200000">
              <a:off x="1700011" y="857424"/>
              <a:ext cx="135993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Zscore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9EA6228-8A15-91D6-B3F7-50AD566C979F}"/>
                </a:ext>
              </a:extLst>
            </p:cNvPr>
            <p:cNvSpPr txBox="1"/>
            <p:nvPr/>
          </p:nvSpPr>
          <p:spPr>
            <a:xfrm>
              <a:off x="2042066" y="1463793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7BBF9D4-E2EF-1032-54B7-047145BC8477}"/>
                </a:ext>
              </a:extLst>
            </p:cNvPr>
            <p:cNvSpPr txBox="1"/>
            <p:nvPr/>
          </p:nvSpPr>
          <p:spPr>
            <a:xfrm>
              <a:off x="2042066" y="1230936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01B69A-5651-D39E-32C4-72E8A07BF56B}"/>
                </a:ext>
              </a:extLst>
            </p:cNvPr>
            <p:cNvSpPr txBox="1"/>
            <p:nvPr/>
          </p:nvSpPr>
          <p:spPr>
            <a:xfrm>
              <a:off x="2042066" y="985997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D11C17-7708-546B-2CA5-50D395FA66F8}"/>
                </a:ext>
              </a:extLst>
            </p:cNvPr>
            <p:cNvSpPr txBox="1"/>
            <p:nvPr/>
          </p:nvSpPr>
          <p:spPr>
            <a:xfrm>
              <a:off x="2042066" y="744899"/>
              <a:ext cx="32893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096CC93-574D-874D-61DB-F4723F4B595A}"/>
                </a:ext>
              </a:extLst>
            </p:cNvPr>
            <p:cNvSpPr txBox="1"/>
            <p:nvPr/>
          </p:nvSpPr>
          <p:spPr>
            <a:xfrm>
              <a:off x="2042066" y="504762"/>
              <a:ext cx="2423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EBE0C08-5A8E-03AF-C8B0-7989616E0AAA}"/>
                </a:ext>
              </a:extLst>
            </p:cNvPr>
            <p:cNvSpPr txBox="1"/>
            <p:nvPr/>
          </p:nvSpPr>
          <p:spPr>
            <a:xfrm>
              <a:off x="2042066" y="266553"/>
              <a:ext cx="453330" cy="204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2.5</a:t>
              </a:r>
            </a:p>
          </p:txBody>
        </p:sp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0D504BB6-4AE2-CF1B-7D61-675DA0DD1C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78177" y="2157697"/>
            <a:ext cx="573808" cy="73152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AE1D449-1A2F-CB17-FE56-AD9F183D264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9437" y="2157697"/>
            <a:ext cx="613764" cy="731521"/>
          </a:xfrm>
          <a:prstGeom prst="ellipse">
            <a:avLst/>
          </a:prstGeom>
          <a:ln w="3175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CCD4309-77D0-F486-AF99-58CCAB6D9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3892036"/>
              </p:ext>
            </p:extLst>
          </p:nvPr>
        </p:nvGraphicFramePr>
        <p:xfrm>
          <a:off x="4024313" y="3956049"/>
          <a:ext cx="2456597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8" imgW="2686252" imgH="3000443" progId="Prism9.Document">
                  <p:embed/>
                </p:oleObj>
              </mc:Choice>
              <mc:Fallback>
                <p:oleObj name="Prism 9" r:id="rId18" imgW="2686252" imgH="3000443" progId="Prism9.Document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D291CE56-408D-98A7-6BBF-4752376BF5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4313" y="3956049"/>
                        <a:ext cx="2456597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3D7D90B-BA77-62F1-FA7B-25EDA96A97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00500"/>
              </p:ext>
            </p:extLst>
          </p:nvPr>
        </p:nvGraphicFramePr>
        <p:xfrm>
          <a:off x="1524000" y="4033837"/>
          <a:ext cx="2965982" cy="210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0" imgW="3704716" imgH="2625523" progId="Prism9.Document">
                  <p:embed/>
                </p:oleObj>
              </mc:Choice>
              <mc:Fallback>
                <p:oleObj name="Prism 9" r:id="rId20" imgW="3704716" imgH="2625523" progId="Prism9.Document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0BA5822-4078-C466-336E-379B2C92F2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033837"/>
                        <a:ext cx="2965982" cy="2103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8936BF94-D6BC-724C-EE5A-30768466E6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464114"/>
              </p:ext>
            </p:extLst>
          </p:nvPr>
        </p:nvGraphicFramePr>
        <p:xfrm>
          <a:off x="-92075" y="4021138"/>
          <a:ext cx="1833575" cy="2103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2" imgW="2289743" imgH="2625523" progId="Prism9.Document">
                  <p:embed/>
                </p:oleObj>
              </mc:Choice>
              <mc:Fallback>
                <p:oleObj name="Prism 9" r:id="rId22" imgW="2289743" imgH="2625523" progId="Prism9.Document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3D7D90B-BA77-62F1-FA7B-25EDA96A97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92075" y="4021138"/>
                        <a:ext cx="1833575" cy="2103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2B02D32A-0BBB-E33A-1A8B-36B1CDFBCDD0}"/>
              </a:ext>
            </a:extLst>
          </p:cNvPr>
          <p:cNvGrpSpPr/>
          <p:nvPr/>
        </p:nvGrpSpPr>
        <p:grpSpPr>
          <a:xfrm>
            <a:off x="4074279" y="2005703"/>
            <a:ext cx="225268" cy="1039006"/>
            <a:chOff x="4767316" y="700767"/>
            <a:chExt cx="511840" cy="236077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F964555-3AA4-BAE0-4838-6B921FB60870}"/>
                </a:ext>
              </a:extLst>
            </p:cNvPr>
            <p:cNvGrpSpPr/>
            <p:nvPr/>
          </p:nvGrpSpPr>
          <p:grpSpPr>
            <a:xfrm>
              <a:off x="4767316" y="763495"/>
              <a:ext cx="502967" cy="2164429"/>
              <a:chOff x="3090584" y="3641304"/>
              <a:chExt cx="502967" cy="2164429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FAD614A-A421-7F25-C52F-DF115824DA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/>
              <a:srcRect r="16188"/>
              <a:stretch/>
            </p:blipFill>
            <p:spPr>
              <a:xfrm>
                <a:off x="3090584" y="3641304"/>
                <a:ext cx="287376" cy="2164429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1A7FA64-0A46-08DE-6930-CCF5DCA459CD}"/>
                  </a:ext>
                </a:extLst>
              </p:cNvPr>
              <p:cNvSpPr txBox="1"/>
              <p:nvPr/>
            </p:nvSpPr>
            <p:spPr>
              <a:xfrm rot="16200000">
                <a:off x="2805787" y="4715024"/>
                <a:ext cx="1359937" cy="215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/>
                  <a:t>Zscore</a:t>
                </a: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52686D-EB59-D705-1E68-5F6ECD8D75D4}"/>
                </a:ext>
              </a:extLst>
            </p:cNvPr>
            <p:cNvSpPr txBox="1"/>
            <p:nvPr/>
          </p:nvSpPr>
          <p:spPr>
            <a:xfrm>
              <a:off x="4830227" y="2537054"/>
              <a:ext cx="448929" cy="524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0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238CC1-9872-A2E6-13AD-810CD1FCA678}"/>
                </a:ext>
              </a:extLst>
            </p:cNvPr>
            <p:cNvSpPr txBox="1"/>
            <p:nvPr/>
          </p:nvSpPr>
          <p:spPr>
            <a:xfrm>
              <a:off x="4978936" y="1939880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2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10D569B-A884-AA8E-0439-9DB1D619BE97}"/>
                </a:ext>
              </a:extLst>
            </p:cNvPr>
            <p:cNvSpPr txBox="1"/>
            <p:nvPr/>
          </p:nvSpPr>
          <p:spPr>
            <a:xfrm>
              <a:off x="4978936" y="1532228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3</a:t>
              </a:r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C54532-4F5D-08FC-35DB-84129DD0658B}"/>
                </a:ext>
              </a:extLst>
            </p:cNvPr>
            <p:cNvSpPr txBox="1"/>
            <p:nvPr/>
          </p:nvSpPr>
          <p:spPr>
            <a:xfrm>
              <a:off x="4984274" y="1132026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4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DC728E0-285E-30E1-B9F6-06E1C940BFDC}"/>
                </a:ext>
              </a:extLst>
            </p:cNvPr>
            <p:cNvSpPr txBox="1"/>
            <p:nvPr/>
          </p:nvSpPr>
          <p:spPr>
            <a:xfrm>
              <a:off x="4978936" y="700767"/>
              <a:ext cx="1266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e-IL" sz="900" dirty="0"/>
                <a:t>5</a:t>
              </a:r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B2A973-8C9D-CE48-6938-850A647778FE}"/>
              </a:ext>
            </a:extLst>
          </p:cNvPr>
          <p:cNvSpPr txBox="1"/>
          <p:nvPr/>
        </p:nvSpPr>
        <p:spPr>
          <a:xfrm>
            <a:off x="-31828" y="3813323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 All Patients</a:t>
            </a:r>
            <a:endParaRPr lang="en-IL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610C9-6748-E445-289D-75A0E2DFD555}"/>
              </a:ext>
            </a:extLst>
          </p:cNvPr>
          <p:cNvSpPr txBox="1"/>
          <p:nvPr/>
        </p:nvSpPr>
        <p:spPr>
          <a:xfrm>
            <a:off x="1773110" y="3797525"/>
            <a:ext cx="11663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endParaRPr lang="en-IL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5CB5A5-CE12-1EBD-FA47-2F3F5CE31000}"/>
              </a:ext>
            </a:extLst>
          </p:cNvPr>
          <p:cNvSpPr txBox="1"/>
          <p:nvPr/>
        </p:nvSpPr>
        <p:spPr>
          <a:xfrm>
            <a:off x="4301139" y="3801977"/>
            <a:ext cx="2115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Brain regions with BBBD </a:t>
            </a:r>
            <a:endParaRPr lang="en-IL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153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52533" y="20294"/>
            <a:ext cx="299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/>
              <a:t>FIGURE </a:t>
            </a:r>
            <a:r>
              <a:rPr lang="en-US" dirty="0"/>
              <a:t>4</a:t>
            </a:r>
            <a:r>
              <a:rPr lang="en-IL" dirty="0"/>
              <a:t>: </a:t>
            </a:r>
            <a:r>
              <a:rPr lang="en-US" dirty="0"/>
              <a:t>Temporal vs Frontal</a:t>
            </a:r>
            <a:endParaRPr lang="en-IL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4997989" y="396204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65AE0-0064-B305-75A8-9574A79CF72D}"/>
              </a:ext>
            </a:extLst>
          </p:cNvPr>
          <p:cNvSpPr txBox="1"/>
          <p:nvPr/>
        </p:nvSpPr>
        <p:spPr>
          <a:xfrm>
            <a:off x="807782" y="702439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879AE-657E-4E83-5BCB-B67C89E286AD}"/>
              </a:ext>
            </a:extLst>
          </p:cNvPr>
          <p:cNvSpPr txBox="1"/>
          <p:nvPr/>
        </p:nvSpPr>
        <p:spPr>
          <a:xfrm>
            <a:off x="3666870" y="68321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A9058-33A3-55BB-2F26-BBBAF8F7C062}"/>
              </a:ext>
            </a:extLst>
          </p:cNvPr>
          <p:cNvSpPr txBox="1"/>
          <p:nvPr/>
        </p:nvSpPr>
        <p:spPr>
          <a:xfrm>
            <a:off x="807781" y="4181157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81442-BCA6-7452-1AAD-816F3B27E6A3}"/>
              </a:ext>
            </a:extLst>
          </p:cNvPr>
          <p:cNvSpPr txBox="1"/>
          <p:nvPr/>
        </p:nvSpPr>
        <p:spPr>
          <a:xfrm>
            <a:off x="3666869" y="420182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054852"/>
              </p:ext>
            </p:extLst>
          </p:nvPr>
        </p:nvGraphicFramePr>
        <p:xfrm>
          <a:off x="3370007" y="798626"/>
          <a:ext cx="3255963" cy="366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3474589" imgH="3922798" progId="Prism9.Document">
                  <p:embed/>
                </p:oleObj>
              </mc:Choice>
              <mc:Fallback>
                <p:oleObj name="Prism 9" r:id="rId3" imgW="3474589" imgH="3922798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007" y="798626"/>
                        <a:ext cx="3255963" cy="36655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210B8C1-E938-7661-0B06-5D47EEF96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100049"/>
              </p:ext>
            </p:extLst>
          </p:nvPr>
        </p:nvGraphicFramePr>
        <p:xfrm>
          <a:off x="306388" y="608013"/>
          <a:ext cx="3582987" cy="389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3823561" imgH="4171304" progId="Prism9.Document">
                  <p:embed/>
                </p:oleObj>
              </mc:Choice>
              <mc:Fallback>
                <p:oleObj name="Prism 9" r:id="rId5" imgW="3823561" imgH="4171304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9A4FCF07-084F-06CD-4FA7-E27A62F97F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388" y="608013"/>
                        <a:ext cx="3582987" cy="3898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412867" y="4316909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areas = 10</a:t>
            </a:r>
          </a:p>
          <a:p>
            <a:r>
              <a:rPr lang="en-US" dirty="0"/>
              <a:t>Other areas = 126</a:t>
            </a:r>
          </a:p>
        </p:txBody>
      </p:sp>
    </p:spTree>
    <p:extLst>
      <p:ext uri="{BB962C8B-B14F-4D97-AF65-F5344CB8AC3E}">
        <p14:creationId xmlns:p14="http://schemas.microsoft.com/office/powerpoint/2010/main" val="31092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DF94128-4455-68FB-3E9C-30F2BECB3E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545201"/>
              </p:ext>
            </p:extLst>
          </p:nvPr>
        </p:nvGraphicFramePr>
        <p:xfrm>
          <a:off x="2946807" y="817131"/>
          <a:ext cx="3911193" cy="429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3" imgW="2640515" imgH="2907524" progId="Prism9.Document">
                  <p:embed/>
                </p:oleObj>
              </mc:Choice>
              <mc:Fallback>
                <p:oleObj name="Prism 9" r:id="rId3" imgW="2640515" imgH="2907524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807" y="817131"/>
                        <a:ext cx="3911193" cy="42977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A25D906-D90B-148D-D320-161B88398449}"/>
              </a:ext>
            </a:extLst>
          </p:cNvPr>
          <p:cNvSpPr txBox="1"/>
          <p:nvPr/>
        </p:nvSpPr>
        <p:spPr>
          <a:xfrm>
            <a:off x="4269992" y="6196502"/>
            <a:ext cx="29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Patients with lesions– 13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883E68-6DA2-D3E4-A40D-2F2434D1F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869569"/>
              </p:ext>
            </p:extLst>
          </p:nvPr>
        </p:nvGraphicFramePr>
        <p:xfrm>
          <a:off x="0" y="1103605"/>
          <a:ext cx="3395056" cy="4011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5" imgW="2568848" imgH="3040060" progId="Prism9.Document">
                  <p:embed/>
                </p:oleObj>
              </mc:Choice>
              <mc:Fallback>
                <p:oleObj name="Prism 9" r:id="rId5" imgW="2568848" imgH="3040060" progId="Prism9.Document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DF94128-4455-68FB-3E9C-30F2BECB3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03605"/>
                        <a:ext cx="3395056" cy="4011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020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1CF9F55A-C440-C03B-5921-F3970050B538}"/>
              </a:ext>
            </a:extLst>
          </p:cNvPr>
          <p:cNvGrpSpPr/>
          <p:nvPr/>
        </p:nvGrpSpPr>
        <p:grpSpPr>
          <a:xfrm>
            <a:off x="3510226" y="2803537"/>
            <a:ext cx="2672058" cy="3358188"/>
            <a:chOff x="3765550" y="3101672"/>
            <a:chExt cx="1790255" cy="2577473"/>
          </a:xfrm>
        </p:grpSpPr>
        <p:pic>
          <p:nvPicPr>
            <p:cNvPr id="47" name="Picture 46" descr="Diagram&#10;&#10;Description automatically generated">
              <a:extLst>
                <a:ext uri="{FF2B5EF4-FFF2-40B4-BE49-F238E27FC236}">
                  <a16:creationId xmlns:a16="http://schemas.microsoft.com/office/drawing/2014/main" id="{4CDF3528-0CCC-2DB5-B7BA-63677B9C0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3832" y="3101672"/>
              <a:ext cx="1701973" cy="2577473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95F4C4B-2203-3ADE-BE2A-B9CBEDF86CCD}"/>
                </a:ext>
              </a:extLst>
            </p:cNvPr>
            <p:cNvSpPr/>
            <p:nvPr/>
          </p:nvSpPr>
          <p:spPr>
            <a:xfrm>
              <a:off x="3765550" y="3101672"/>
              <a:ext cx="273901" cy="2308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F9E991-5F63-310E-4588-861F8693207A}"/>
              </a:ext>
            </a:extLst>
          </p:cNvPr>
          <p:cNvSpPr txBox="1"/>
          <p:nvPr/>
        </p:nvSpPr>
        <p:spPr>
          <a:xfrm>
            <a:off x="3118493" y="266139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METHOD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39679-E716-A5EE-C0DB-099C32F1F9B0}"/>
              </a:ext>
            </a:extLst>
          </p:cNvPr>
          <p:cNvSpPr txBox="1"/>
          <p:nvPr/>
        </p:nvSpPr>
        <p:spPr>
          <a:xfrm>
            <a:off x="226900" y="370081"/>
            <a:ext cx="24400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CONTROLS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F1289-8C80-8CE8-76F8-A8725A3F9903}"/>
              </a:ext>
            </a:extLst>
          </p:cNvPr>
          <p:cNvSpPr txBox="1"/>
          <p:nvPr/>
        </p:nvSpPr>
        <p:spPr>
          <a:xfrm>
            <a:off x="226900" y="3188012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EPILEPSY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AA41E1C-ACEB-990D-1B73-2E8CCB4615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580426"/>
              </p:ext>
            </p:extLst>
          </p:nvPr>
        </p:nvGraphicFramePr>
        <p:xfrm>
          <a:off x="4844786" y="388820"/>
          <a:ext cx="1685596" cy="215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4" imgW="2617827" imgH="3357356" progId="Prism9.Document">
                  <p:embed/>
                </p:oleObj>
              </mc:Choice>
              <mc:Fallback>
                <p:oleObj name="Prism 9" r:id="rId4" imgW="2617827" imgH="3357356" progId="Prism9.Document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BAA41E1C-ACEB-990D-1B73-2E8CCB461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4786" y="388820"/>
                        <a:ext cx="1685596" cy="21523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8631DA4F-FFFC-AC16-47C2-3290531B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457029"/>
              </p:ext>
            </p:extLst>
          </p:nvPr>
        </p:nvGraphicFramePr>
        <p:xfrm>
          <a:off x="3228975" y="434975"/>
          <a:ext cx="1763713" cy="210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6" imgW="2622148" imgH="3134781" progId="Prism9.Document">
                  <p:embed/>
                </p:oleObj>
              </mc:Choice>
              <mc:Fallback>
                <p:oleObj name="Prism 9" r:id="rId6" imgW="2622148" imgH="3134781" progId="Prism9.Document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8631DA4F-FFFC-AC16-47C2-3290531B76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8975" y="434975"/>
                        <a:ext cx="1763713" cy="21066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0A2667A-882F-CB32-70E9-39980C68213B}"/>
              </a:ext>
            </a:extLst>
          </p:cNvPr>
          <p:cNvSpPr txBox="1"/>
          <p:nvPr/>
        </p:nvSpPr>
        <p:spPr>
          <a:xfrm>
            <a:off x="206747" y="6419047"/>
            <a:ext cx="62929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1 DCE-MRI reveals persistent BBBD in epileptic patients.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Examples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controls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without BBBD, with fast BBBD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Examples of patients with epilepsy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BBBD, with fast BBBD and slow BBBD</a:t>
            </a:r>
            <a:r>
              <a:rPr lang="he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both fast and slow BBBD.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Epileptic patients' statistics compared to controls.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BBBD analysis method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DF28F-1618-6814-7B84-F7F813F2BE6A}"/>
              </a:ext>
            </a:extLst>
          </p:cNvPr>
          <p:cNvGrpSpPr/>
          <p:nvPr/>
        </p:nvGrpSpPr>
        <p:grpSpPr>
          <a:xfrm>
            <a:off x="2288455" y="446822"/>
            <a:ext cx="1064777" cy="944377"/>
            <a:chOff x="2304415" y="445771"/>
            <a:chExt cx="1064777" cy="944377"/>
          </a:xfrm>
        </p:grpSpPr>
        <p:pic>
          <p:nvPicPr>
            <p:cNvPr id="18" name="Picture 17" descr="Shape, rectangle&#10;&#10;Description automatically generated">
              <a:extLst>
                <a:ext uri="{FF2B5EF4-FFF2-40B4-BE49-F238E27FC236}">
                  <a16:creationId xmlns:a16="http://schemas.microsoft.com/office/drawing/2014/main" id="{B07D0C48-81DE-12CB-7FA6-4666A37E3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573" b="17389"/>
            <a:stretch/>
          </p:blipFill>
          <p:spPr>
            <a:xfrm>
              <a:off x="2461662" y="484839"/>
              <a:ext cx="907530" cy="75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53F630C-0AED-D55E-3C27-CB38785E9A6B}"/>
                </a:ext>
              </a:extLst>
            </p:cNvPr>
            <p:cNvSpPr txBox="1"/>
            <p:nvPr/>
          </p:nvSpPr>
          <p:spPr>
            <a:xfrm>
              <a:off x="2340179" y="1159316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fast      0.1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EF2BFF-2E67-501A-89DC-7B369EB7B904}"/>
                </a:ext>
              </a:extLst>
            </p:cNvPr>
            <p:cNvSpPr txBox="1"/>
            <p:nvPr/>
          </p:nvSpPr>
          <p:spPr>
            <a:xfrm rot="16200000">
              <a:off x="1966066" y="784120"/>
              <a:ext cx="90753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0     slow    0.1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66F9C7D-7A65-962E-EEB7-6CF3C9A5E8C5}"/>
              </a:ext>
            </a:extLst>
          </p:cNvPr>
          <p:cNvSpPr txBox="1"/>
          <p:nvPr/>
        </p:nvSpPr>
        <p:spPr>
          <a:xfrm>
            <a:off x="3142793" y="389551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STATISTICS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F9B981-FE51-D05B-2FAF-77E990E73DD3}"/>
              </a:ext>
            </a:extLst>
          </p:cNvPr>
          <p:cNvSpPr txBox="1"/>
          <p:nvPr/>
        </p:nvSpPr>
        <p:spPr>
          <a:xfrm>
            <a:off x="279833" y="3323918"/>
            <a:ext cx="2893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PWE 1	                   2   	        3	                  4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6E63ED-37CD-A016-84F2-531141A51B6B}"/>
              </a:ext>
            </a:extLst>
          </p:cNvPr>
          <p:cNvSpPr txBox="1"/>
          <p:nvPr/>
        </p:nvSpPr>
        <p:spPr>
          <a:xfrm>
            <a:off x="1054974" y="425179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721507-53A8-0ED8-632D-E0D9F39F3F07}"/>
              </a:ext>
            </a:extLst>
          </p:cNvPr>
          <p:cNvSpPr txBox="1"/>
          <p:nvPr/>
        </p:nvSpPr>
        <p:spPr>
          <a:xfrm>
            <a:off x="1041806" y="5142549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806F3E2-11AC-E186-EE25-BE560432F0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339186" y="560798"/>
            <a:ext cx="640080" cy="7315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E6BDFD-13E2-6B3D-6EEF-72A4D4393EC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972898" y="560798"/>
            <a:ext cx="640080" cy="7315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70089B7-3399-13DA-C343-65FAF8CD99C2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614042" y="560798"/>
            <a:ext cx="640080" cy="7315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89FDBB8-9D5D-417B-C138-CE703E7F7719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631014" y="2471112"/>
            <a:ext cx="640080" cy="7315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8BDCE79-A8F1-FAAD-1060-6C94D097B204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65806" y="2471112"/>
            <a:ext cx="640080" cy="73152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ED1B83-5EB6-EE78-CDF6-75DB393A2936}"/>
              </a:ext>
            </a:extLst>
          </p:cNvPr>
          <p:cNvSpPr txBox="1"/>
          <p:nvPr/>
        </p:nvSpPr>
        <p:spPr>
          <a:xfrm>
            <a:off x="501522" y="1328194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966C9F-A88D-7C97-2509-C63926C78E21}"/>
              </a:ext>
            </a:extLst>
          </p:cNvPr>
          <p:cNvPicPr>
            <a:picLocks/>
          </p:cNvPicPr>
          <p:nvPr/>
        </p:nvPicPr>
        <p:blipFill rotWithShape="1">
          <a:blip r:embed="rId14"/>
          <a:srcRect t="6260"/>
          <a:stretch/>
        </p:blipFill>
        <p:spPr>
          <a:xfrm>
            <a:off x="317555" y="3543955"/>
            <a:ext cx="640080" cy="7315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93A40B9-8C22-045C-821D-03825CA53C62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351922" y="4433252"/>
            <a:ext cx="64008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D8AA68A-BA60-C5A5-5D01-FEF01720ADF2}"/>
              </a:ext>
            </a:extLst>
          </p:cNvPr>
          <p:cNvPicPr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90" y="5360632"/>
            <a:ext cx="640080" cy="7315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C0915A4-0BF8-28C2-AE03-75E36BB51139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2303083" y="3543955"/>
            <a:ext cx="640080" cy="7315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FDF7805-5F0F-E7AC-1BF7-80CB2F24DC27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2349035" y="4433252"/>
            <a:ext cx="640080" cy="7315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BDEF8A4-6299-2CFD-7037-F7A0239F71DA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2355563" y="5360632"/>
            <a:ext cx="640080" cy="73152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C323AA0-E14A-0D19-26F1-6748DE9F27E6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2471112"/>
            <a:ext cx="640080" cy="7315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E2AE077-918B-D69E-12BC-B56565A92891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627990" y="1512430"/>
            <a:ext cx="640080" cy="7315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555125D-B63F-825B-3DA9-F25C16794594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348662" y="1512430"/>
            <a:ext cx="640080" cy="7315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9BC938-8C18-C2C8-F99A-4385C9929402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995429" y="1512430"/>
            <a:ext cx="640080" cy="731520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56E0493-0654-3ED1-6CAA-BFA5038901DD}"/>
              </a:ext>
            </a:extLst>
          </p:cNvPr>
          <p:cNvGrpSpPr/>
          <p:nvPr/>
        </p:nvGrpSpPr>
        <p:grpSpPr>
          <a:xfrm>
            <a:off x="3041431" y="3487052"/>
            <a:ext cx="468795" cy="2735707"/>
            <a:chOff x="3041431" y="3332504"/>
            <a:chExt cx="468795" cy="2735707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A6D6084-441D-209C-CD68-2C671895A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041431" y="3332504"/>
              <a:ext cx="282769" cy="273570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5675765-F37D-1484-2CFC-3D7E2C61F222}"/>
                </a:ext>
              </a:extLst>
            </p:cNvPr>
            <p:cNvSpPr txBox="1"/>
            <p:nvPr/>
          </p:nvSpPr>
          <p:spPr>
            <a:xfrm rot="16200000">
              <a:off x="2627059" y="4489616"/>
              <a:ext cx="1535502" cy="2308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900" dirty="0">
                  <a:cs typeface="+mj-cs"/>
                </a:rPr>
                <a:t>STD above controls</a:t>
              </a:r>
              <a:endParaRPr lang="he-IL" sz="900" dirty="0">
                <a:cs typeface="+mj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A96E1E1-6157-43B0-8F69-D6D17D56DE43}"/>
              </a:ext>
            </a:extLst>
          </p:cNvPr>
          <p:cNvSpPr txBox="1"/>
          <p:nvPr/>
        </p:nvSpPr>
        <p:spPr>
          <a:xfrm>
            <a:off x="509142" y="2265868"/>
            <a:ext cx="15355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</a:t>
            </a:r>
            <a:endParaRPr lang="en-IL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0C24C-FF63-34B7-AAE0-0C21562276E2}"/>
              </a:ext>
            </a:extLst>
          </p:cNvPr>
          <p:cNvPicPr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1647395" y="3545271"/>
            <a:ext cx="640080" cy="7315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529A4-D409-887C-6C02-5F9F7501A9DF}"/>
              </a:ext>
            </a:extLst>
          </p:cNvPr>
          <p:cNvPicPr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624134" y="4433252"/>
            <a:ext cx="640080" cy="731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7E9AB3-16E9-39D7-2225-056FD9E2E8A5}"/>
              </a:ext>
            </a:extLst>
          </p:cNvPr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1694202" y="5360632"/>
            <a:ext cx="640080" cy="7315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1D2D5F-3074-F41C-4AA2-A07F5E798A7A}"/>
              </a:ext>
            </a:extLst>
          </p:cNvPr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987099" y="4433252"/>
            <a:ext cx="640080" cy="7315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418CB4-86F3-E0C9-41C7-B2A00FDC9830}"/>
              </a:ext>
            </a:extLst>
          </p:cNvPr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987099" y="5360632"/>
            <a:ext cx="640080" cy="7315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F4CEB6-F9C1-B54D-267E-E78499416B84}"/>
              </a:ext>
            </a:extLst>
          </p:cNvPr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987099" y="3546438"/>
            <a:ext cx="6400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6E6B52F-6627-B2BB-AEBD-72DC577AF62D}"/>
              </a:ext>
            </a:extLst>
          </p:cNvPr>
          <p:cNvGrpSpPr/>
          <p:nvPr/>
        </p:nvGrpSpPr>
        <p:grpSpPr>
          <a:xfrm>
            <a:off x="204660" y="532952"/>
            <a:ext cx="3285784" cy="2479388"/>
            <a:chOff x="229016" y="448230"/>
            <a:chExt cx="3285784" cy="2479388"/>
          </a:xfrm>
        </p:grpSpPr>
        <p:graphicFrame>
          <p:nvGraphicFramePr>
            <p:cNvPr id="2" name="Object 1">
              <a:extLst>
                <a:ext uri="{FF2B5EF4-FFF2-40B4-BE49-F238E27FC236}">
                  <a16:creationId xmlns:a16="http://schemas.microsoft.com/office/drawing/2014/main" id="{C0BC6DAC-6350-7041-EA47-60614E3CC30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3228451"/>
                </p:ext>
              </p:extLst>
            </p:nvPr>
          </p:nvGraphicFramePr>
          <p:xfrm>
            <a:off x="229016" y="641618"/>
            <a:ext cx="3285784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2" imgW="3860295" imgH="2689630" progId="Prism9.Document">
                    <p:embed/>
                  </p:oleObj>
                </mc:Choice>
                <mc:Fallback>
                  <p:oleObj name="Prism 9" r:id="rId2" imgW="3860295" imgH="2689630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29C83C61-90FF-9901-BC22-BF5CA3075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016" y="641618"/>
                          <a:ext cx="3285784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6D1DCE-CB0B-C83E-4E1E-1A55E0752B0E}"/>
                </a:ext>
              </a:extLst>
            </p:cNvPr>
            <p:cNvSpPr txBox="1"/>
            <p:nvPr/>
          </p:nvSpPr>
          <p:spPr>
            <a:xfrm>
              <a:off x="325736" y="44823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Age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50586A7-1D56-644F-BBF2-B4838F67A8B9}"/>
              </a:ext>
            </a:extLst>
          </p:cNvPr>
          <p:cNvGrpSpPr/>
          <p:nvPr/>
        </p:nvGrpSpPr>
        <p:grpSpPr>
          <a:xfrm>
            <a:off x="54289" y="3049452"/>
            <a:ext cx="3284662" cy="2401416"/>
            <a:chOff x="-104313" y="2731540"/>
            <a:chExt cx="3284662" cy="2401416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99E431B2-472E-C5AA-C21A-7A7EF4150F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0465592"/>
                </p:ext>
              </p:extLst>
            </p:nvPr>
          </p:nvGraphicFramePr>
          <p:xfrm>
            <a:off x="-104313" y="2846956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4" imgW="3860295" imgH="2689630" progId="Prism9.Document">
                    <p:embed/>
                  </p:oleObj>
                </mc:Choice>
                <mc:Fallback>
                  <p:oleObj name="Prism 9" r:id="rId4" imgW="3860295" imgH="2689630" progId="Prism9.Document">
                    <p:embed/>
                    <p:pic>
                      <p:nvPicPr>
                        <p:cNvPr id="2" name="Object 1">
                          <a:extLst>
                            <a:ext uri="{FF2B5EF4-FFF2-40B4-BE49-F238E27FC236}">
                              <a16:creationId xmlns:a16="http://schemas.microsoft.com/office/drawing/2014/main" id="{C0BC6DAC-6350-7041-EA47-60614E3CC30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04313" y="2846956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F7B63A-9C42-93A3-DD0C-8F59E132D022}"/>
                </a:ext>
              </a:extLst>
            </p:cNvPr>
            <p:cNvSpPr txBox="1"/>
            <p:nvPr/>
          </p:nvSpPr>
          <p:spPr>
            <a:xfrm>
              <a:off x="54289" y="2731540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 Age of onset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F0A43C-66E9-3FAB-523A-9B2010C93599}"/>
              </a:ext>
            </a:extLst>
          </p:cNvPr>
          <p:cNvGrpSpPr/>
          <p:nvPr/>
        </p:nvGrpSpPr>
        <p:grpSpPr>
          <a:xfrm>
            <a:off x="3429000" y="3034487"/>
            <a:ext cx="3284662" cy="2488632"/>
            <a:chOff x="3189288" y="2846956"/>
            <a:chExt cx="3284662" cy="2488632"/>
          </a:xfrm>
        </p:grpSpPr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DF7EF3C6-098B-C76B-7138-609F0F2EB0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82155936"/>
                </p:ext>
              </p:extLst>
            </p:nvPr>
          </p:nvGraphicFramePr>
          <p:xfrm>
            <a:off x="3189288" y="3049588"/>
            <a:ext cx="3284662" cy="228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6" imgW="3860295" imgH="2689630" progId="Prism9.Document">
                    <p:embed/>
                  </p:oleObj>
                </mc:Choice>
                <mc:Fallback>
                  <p:oleObj name="Prism 9" r:id="rId6" imgW="3860295" imgH="2689630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99E431B2-472E-C5AA-C21A-7A7EF4150F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89288" y="3049588"/>
                          <a:ext cx="3284662" cy="228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FD188CD-3D63-8DDD-812F-7262279BF9F5}"/>
                </a:ext>
              </a:extLst>
            </p:cNvPr>
            <p:cNvSpPr txBox="1"/>
            <p:nvPr/>
          </p:nvSpPr>
          <p:spPr>
            <a:xfrm>
              <a:off x="3250612" y="2846956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 Years of epilepsy 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0311FD-9E2D-05F7-CB4D-F059BABB95F0}"/>
              </a:ext>
            </a:extLst>
          </p:cNvPr>
          <p:cNvGrpSpPr/>
          <p:nvPr/>
        </p:nvGrpSpPr>
        <p:grpSpPr>
          <a:xfrm>
            <a:off x="3483120" y="452319"/>
            <a:ext cx="2054297" cy="2743200"/>
            <a:chOff x="3511866" y="234873"/>
            <a:chExt cx="2054297" cy="2834041"/>
          </a:xfrm>
        </p:grpSpPr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13DC3CF5-84AE-5C44-42D1-0C6BAAB801B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2858982"/>
                </p:ext>
              </p:extLst>
            </p:nvPr>
          </p:nvGraphicFramePr>
          <p:xfrm>
            <a:off x="3511866" y="325714"/>
            <a:ext cx="2054297" cy="2743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8" imgW="2024683" imgH="2704757" progId="Prism9.Document">
                    <p:embed/>
                  </p:oleObj>
                </mc:Choice>
                <mc:Fallback>
                  <p:oleObj name="Prism 9" r:id="rId8" imgW="2024683" imgH="2704757" progId="Prism9.Document">
                    <p:embed/>
                    <p:pic>
                      <p:nvPicPr>
                        <p:cNvPr id="8" name="Object 7">
                          <a:extLst>
                            <a:ext uri="{FF2B5EF4-FFF2-40B4-BE49-F238E27FC236}">
                              <a16:creationId xmlns:a16="http://schemas.microsoft.com/office/drawing/2014/main" id="{29C83C61-90FF-9901-BC22-BF5CA3075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1866" y="325714"/>
                          <a:ext cx="2054297" cy="27432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D1C3E-42A1-8C3B-32BC-3509DCACABD0}"/>
                </a:ext>
              </a:extLst>
            </p:cNvPr>
            <p:cNvSpPr txBox="1"/>
            <p:nvPr/>
          </p:nvSpPr>
          <p:spPr>
            <a:xfrm>
              <a:off x="3606212" y="23487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 Gender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576D98-B2B9-6B9D-B8D8-EF26002913B0}"/>
              </a:ext>
            </a:extLst>
          </p:cNvPr>
          <p:cNvGrpSpPr>
            <a:grpSpLocks noChangeAspect="1"/>
          </p:cNvGrpSpPr>
          <p:nvPr/>
        </p:nvGrpSpPr>
        <p:grpSpPr>
          <a:xfrm>
            <a:off x="302391" y="5537083"/>
            <a:ext cx="3051179" cy="2286000"/>
            <a:chOff x="-84225" y="5561763"/>
            <a:chExt cx="3757825" cy="2815432"/>
          </a:xfrm>
        </p:grpSpPr>
        <p:graphicFrame>
          <p:nvGraphicFramePr>
            <p:cNvPr id="3" name="Object 2">
              <a:extLst>
                <a:ext uri="{FF2B5EF4-FFF2-40B4-BE49-F238E27FC236}">
                  <a16:creationId xmlns:a16="http://schemas.microsoft.com/office/drawing/2014/main" id="{8B48F64B-43EF-6062-60E6-C7AC06BD549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9807877"/>
                </p:ext>
              </p:extLst>
            </p:nvPr>
          </p:nvGraphicFramePr>
          <p:xfrm>
            <a:off x="-84225" y="5753197"/>
            <a:ext cx="3757825" cy="26239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0" imgW="3855613" imgH="2689630" progId="Prism9.Document">
                    <p:embed/>
                  </p:oleObj>
                </mc:Choice>
                <mc:Fallback>
                  <p:oleObj name="Prism 9" r:id="rId10" imgW="3855613" imgH="2689630" progId="Prism9.Document">
                    <p:embed/>
                    <p:pic>
                      <p:nvPicPr>
                        <p:cNvPr id="45" name="Object 44">
                          <a:extLst>
                            <a:ext uri="{FF2B5EF4-FFF2-40B4-BE49-F238E27FC236}">
                              <a16:creationId xmlns:a16="http://schemas.microsoft.com/office/drawing/2014/main" id="{F016753E-9BD5-B7AC-7382-6F5AF25E85B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4225" y="5753197"/>
                          <a:ext cx="3757825" cy="262399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2C40B1-B708-6045-49F9-7BE88990E923}"/>
                </a:ext>
              </a:extLst>
            </p:cNvPr>
            <p:cNvSpPr txBox="1"/>
            <p:nvPr/>
          </p:nvSpPr>
          <p:spPr>
            <a:xfrm>
              <a:off x="119188" y="5561763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 Seizure frequency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EEA896-8782-DACB-5093-1DED87E79109}"/>
              </a:ext>
            </a:extLst>
          </p:cNvPr>
          <p:cNvGrpSpPr>
            <a:grpSpLocks noChangeAspect="1"/>
          </p:cNvGrpSpPr>
          <p:nvPr/>
        </p:nvGrpSpPr>
        <p:grpSpPr>
          <a:xfrm>
            <a:off x="3446463" y="5434012"/>
            <a:ext cx="2086494" cy="2743200"/>
            <a:chOff x="3201493" y="5936262"/>
            <a:chExt cx="3036893" cy="3992728"/>
          </a:xfrm>
        </p:grpSpPr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0A4B9B58-613B-F78B-B334-00E455BA303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1729193"/>
                </p:ext>
              </p:extLst>
            </p:nvPr>
          </p:nvGraphicFramePr>
          <p:xfrm>
            <a:off x="3201493" y="5936262"/>
            <a:ext cx="3036893" cy="3992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Prism 9" r:id="rId12" imgW="2024683" imgH="2666581" progId="Prism9.Document">
                    <p:embed/>
                  </p:oleObj>
                </mc:Choice>
                <mc:Fallback>
                  <p:oleObj name="Prism 9" r:id="rId12" imgW="2024683" imgH="2666581" progId="Prism9.Document">
                    <p:embed/>
                    <p:pic>
                      <p:nvPicPr>
                        <p:cNvPr id="5" name="Object 4">
                          <a:extLst>
                            <a:ext uri="{FF2B5EF4-FFF2-40B4-BE49-F238E27FC236}">
                              <a16:creationId xmlns:a16="http://schemas.microsoft.com/office/drawing/2014/main" id="{DEFC0B81-DA05-80EB-15C2-A1D00F6A4D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1493" y="5936262"/>
                          <a:ext cx="3036893" cy="399272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2308391-822B-E02A-1270-B348BE53CF98}"/>
                </a:ext>
              </a:extLst>
            </p:cNvPr>
            <p:cNvSpPr txBox="1"/>
            <p:nvPr/>
          </p:nvSpPr>
          <p:spPr>
            <a:xfrm>
              <a:off x="3501817" y="5977957"/>
              <a:ext cx="17896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 Medication</a:t>
              </a:r>
              <a:endParaRPr lang="en-IL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F7C9DD2-41B8-CFEC-4885-0EC3B4A97FA4}"/>
              </a:ext>
            </a:extLst>
          </p:cNvPr>
          <p:cNvSpPr txBox="1"/>
          <p:nvPr/>
        </p:nvSpPr>
        <p:spPr>
          <a:xfrm>
            <a:off x="2052533" y="2029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Demographics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3701AB-D9A9-2D3D-AAC1-19896204008C}"/>
              </a:ext>
            </a:extLst>
          </p:cNvPr>
          <p:cNvSpPr txBox="1"/>
          <p:nvPr/>
        </p:nvSpPr>
        <p:spPr>
          <a:xfrm>
            <a:off x="88340" y="8102153"/>
            <a:ext cx="6588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percent of regions with BBBD versus age (p=0.63).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by gender (p=0.058).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age of onset (p=0.22).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years of epilepsy (p=0.79).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versus seizure </a:t>
            </a:r>
            <a:r>
              <a:rPr lang="en-US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frequecny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(p=0.32).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Average percent of regions with BBBD by number of medications taken (1,2 p=0.01 , 1,3 p=0.02 , 2,3 p= 0.94).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40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D7784DC-41A6-EF82-CBEC-0E44C7F287F7}"/>
              </a:ext>
            </a:extLst>
          </p:cNvPr>
          <p:cNvGrpSpPr/>
          <p:nvPr/>
        </p:nvGrpSpPr>
        <p:grpSpPr>
          <a:xfrm>
            <a:off x="4633913" y="975754"/>
            <a:ext cx="1143000" cy="1502254"/>
            <a:chOff x="343986" y="5817188"/>
            <a:chExt cx="1143000" cy="1502254"/>
          </a:xfrm>
        </p:grpSpPr>
        <p:pic>
          <p:nvPicPr>
            <p:cNvPr id="3" name="Picture 2" descr="A close-up of a brain scan&#10;&#10;Description automatically generated with medium confidence">
              <a:extLst>
                <a:ext uri="{FF2B5EF4-FFF2-40B4-BE49-F238E27FC236}">
                  <a16:creationId xmlns:a16="http://schemas.microsoft.com/office/drawing/2014/main" id="{9A60ACA5-8775-D6D1-3374-66A892F37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244" t="13087" r="19256" b="4769"/>
            <a:stretch/>
          </p:blipFill>
          <p:spPr>
            <a:xfrm>
              <a:off x="343986" y="5817188"/>
              <a:ext cx="1143000" cy="1502254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733E6EB-DA22-38A3-A92D-7A8DCED6D21D}"/>
                </a:ext>
              </a:extLst>
            </p:cNvPr>
            <p:cNvSpPr/>
            <p:nvPr/>
          </p:nvSpPr>
          <p:spPr>
            <a:xfrm>
              <a:off x="1006997" y="6215604"/>
              <a:ext cx="369599" cy="335666"/>
            </a:xfrm>
            <a:prstGeom prst="ellipse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4FC281C-D9E1-33BD-F001-120309806F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54" t="-937" r="560" b="937"/>
          <a:stretch/>
        </p:blipFill>
        <p:spPr>
          <a:xfrm>
            <a:off x="457467" y="2299764"/>
            <a:ext cx="3052496" cy="14354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F3DA8B2-50CA-B1A9-CE87-408ADE230FEA}"/>
              </a:ext>
            </a:extLst>
          </p:cNvPr>
          <p:cNvGrpSpPr/>
          <p:nvPr/>
        </p:nvGrpSpPr>
        <p:grpSpPr>
          <a:xfrm>
            <a:off x="2133600" y="771031"/>
            <a:ext cx="1276351" cy="1319707"/>
            <a:chOff x="2189928" y="604247"/>
            <a:chExt cx="1276351" cy="1319707"/>
          </a:xfrm>
        </p:grpSpPr>
        <p:pic>
          <p:nvPicPr>
            <p:cNvPr id="5" name="Picture 4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DFF05B79-BA94-D6AA-9C82-A4B89E412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245" t="1892" r="15963" b="25945"/>
            <a:stretch/>
          </p:blipFill>
          <p:spPr>
            <a:xfrm>
              <a:off x="2189928" y="604247"/>
              <a:ext cx="1276351" cy="1319707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C27A25C-8ABB-DC9F-6441-3AE1D0303C60}"/>
                </a:ext>
              </a:extLst>
            </p:cNvPr>
            <p:cNvSpPr/>
            <p:nvPr/>
          </p:nvSpPr>
          <p:spPr>
            <a:xfrm>
              <a:off x="2933700" y="1425543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598C9A0-4C90-060E-7683-00601E25CEB8}"/>
              </a:ext>
            </a:extLst>
          </p:cNvPr>
          <p:cNvSpPr txBox="1"/>
          <p:nvPr/>
        </p:nvSpPr>
        <p:spPr>
          <a:xfrm>
            <a:off x="2052533" y="20294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5: Lesion and BBBD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C8E54-F0B2-7026-DDEE-02B1B1FEF491}"/>
              </a:ext>
            </a:extLst>
          </p:cNvPr>
          <p:cNvSpPr txBox="1"/>
          <p:nvPr/>
        </p:nvSpPr>
        <p:spPr>
          <a:xfrm>
            <a:off x="-72065" y="401699"/>
            <a:ext cx="396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900" dirty="0"/>
              <a:t>Left Hippocampal Sclerosis: 35 </a:t>
            </a:r>
            <a:r>
              <a:rPr lang="en-US" sz="900" dirty="0" err="1"/>
              <a:t>yo</a:t>
            </a:r>
            <a:r>
              <a:rPr lang="en-US" sz="900" dirty="0"/>
              <a:t> man, focal epilepsy with impaired awareness, secondary generalization</a:t>
            </a:r>
            <a:endParaRPr lang="en-IL" sz="9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A1E74F-5AD6-6938-5C23-BFBF67C2E1E6}"/>
              </a:ext>
            </a:extLst>
          </p:cNvPr>
          <p:cNvGrpSpPr/>
          <p:nvPr/>
        </p:nvGrpSpPr>
        <p:grpSpPr>
          <a:xfrm>
            <a:off x="361950" y="838200"/>
            <a:ext cx="1143000" cy="1281634"/>
            <a:chOff x="361950" y="838200"/>
            <a:chExt cx="1143000" cy="1281634"/>
          </a:xfrm>
        </p:grpSpPr>
        <p:pic>
          <p:nvPicPr>
            <p:cNvPr id="7" name="Picture 6" descr="A close-up of a brain scan&#10;&#10;Description automatically generated with low confidence">
              <a:extLst>
                <a:ext uri="{FF2B5EF4-FFF2-40B4-BE49-F238E27FC236}">
                  <a16:creationId xmlns:a16="http://schemas.microsoft.com/office/drawing/2014/main" id="{154D3944-7CD2-10D9-C3C0-B0108B369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182" t="5255" r="19318" b="24663"/>
            <a:stretch/>
          </p:blipFill>
          <p:spPr>
            <a:xfrm>
              <a:off x="361950" y="838200"/>
              <a:ext cx="1143000" cy="1281634"/>
            </a:xfrm>
            <a:prstGeom prst="ellipse">
              <a:avLst/>
            </a:prstGeom>
            <a:ln w="635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7B7D14-CD5A-438A-41DE-EE35E7A909CA}"/>
                </a:ext>
              </a:extLst>
            </p:cNvPr>
            <p:cNvSpPr/>
            <p:nvPr/>
          </p:nvSpPr>
          <p:spPr>
            <a:xfrm>
              <a:off x="1015832" y="1576400"/>
              <a:ext cx="293850" cy="26687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818E2DA-19EF-2BFD-2F46-CA0742977BD9}"/>
              </a:ext>
            </a:extLst>
          </p:cNvPr>
          <p:cNvSpPr txBox="1"/>
          <p:nvPr/>
        </p:nvSpPr>
        <p:spPr>
          <a:xfrm>
            <a:off x="4241814" y="382608"/>
            <a:ext cx="27062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lode epilepsy</a:t>
            </a:r>
            <a:r>
              <a:rPr lang="en-US" sz="900" dirty="0"/>
              <a:t>: 33yo man, EEG: normal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endParaRPr lang="en-IL" sz="9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97AC6BB-DF6C-37A8-9E37-9FFD291257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95" t="5346" r="53184" b="5873"/>
          <a:stretch/>
        </p:blipFill>
        <p:spPr>
          <a:xfrm>
            <a:off x="4756195" y="2622179"/>
            <a:ext cx="916926" cy="102835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529129-183F-1F1F-4830-CF2F378AA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3196" y="694744"/>
            <a:ext cx="617273" cy="2880610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378535A-6ED7-5AA0-7A70-303DF45F7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08268"/>
              </p:ext>
            </p:extLst>
          </p:nvPr>
        </p:nvGraphicFramePr>
        <p:xfrm>
          <a:off x="1070610" y="3685520"/>
          <a:ext cx="1818726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024683" imgH="3053746" progId="Prism9.Document">
                  <p:embed/>
                </p:oleObj>
              </mc:Choice>
              <mc:Fallback>
                <p:oleObj name="Prism 9" r:id="rId9" imgW="2024683" imgH="3053746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610" y="3685520"/>
                        <a:ext cx="1818726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8261B78-962E-0DE2-13DA-F1A70EE5B2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884711"/>
              </p:ext>
            </p:extLst>
          </p:nvPr>
        </p:nvGraphicFramePr>
        <p:xfrm>
          <a:off x="3792259" y="3716000"/>
          <a:ext cx="179440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1" imgW="1914842" imgH="2927332" progId="Prism9.Document">
                  <p:embed/>
                </p:oleObj>
              </mc:Choice>
              <mc:Fallback>
                <p:oleObj name="Prism 9" r:id="rId11" imgW="1914842" imgH="2927332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378535A-6ED7-5AA0-7A70-303DF45F77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259" y="3716000"/>
                        <a:ext cx="1794403" cy="2743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2FAB28-DBA1-9052-9E1F-09B00795A8C1}"/>
              </a:ext>
            </a:extLst>
          </p:cNvPr>
          <p:cNvSpPr txBox="1"/>
          <p:nvPr/>
        </p:nvSpPr>
        <p:spPr>
          <a:xfrm>
            <a:off x="-59653" y="6829292"/>
            <a:ext cx="658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IL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Zscore above controls in regional maps of 126 areas.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Significant regions of patients with epilepsy compared to controls p&lt;0.01.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patients with epilepsy compared to controls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5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521175-BE0E-D63F-0612-4EEEA0122A1D}"/>
              </a:ext>
            </a:extLst>
          </p:cNvPr>
          <p:cNvSpPr txBox="1"/>
          <p:nvPr/>
        </p:nvSpPr>
        <p:spPr>
          <a:xfrm>
            <a:off x="2037293" y="-10186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Focal vs Generalized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3AA3BE-8A61-45DA-5457-467563DE94B1}"/>
              </a:ext>
            </a:extLst>
          </p:cNvPr>
          <p:cNvSpPr txBox="1"/>
          <p:nvPr/>
        </p:nvSpPr>
        <p:spPr>
          <a:xfrm>
            <a:off x="169053" y="7720901"/>
            <a:ext cx="6383016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3 Similar BBBD behavior of slow and fast models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generalized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epilepsy in each region.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GB" sz="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Zscore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patients with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epilepsy in each region.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of patients with suspected temporal epilepsy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Zscore per region of focal and generalized patients with epilepsy compared to controls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focal and generalized epileptic patients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C3FF76-5232-131D-5690-B30686CDC86E}"/>
              </a:ext>
            </a:extLst>
          </p:cNvPr>
          <p:cNvSpPr txBox="1"/>
          <p:nvPr/>
        </p:nvSpPr>
        <p:spPr>
          <a:xfrm>
            <a:off x="2597258" y="347505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DBB7FA3-1BCD-BFD3-A9C6-5ABE6A9C49D6}"/>
              </a:ext>
            </a:extLst>
          </p:cNvPr>
          <p:cNvSpPr txBox="1"/>
          <p:nvPr/>
        </p:nvSpPr>
        <p:spPr>
          <a:xfrm>
            <a:off x="-18828" y="34750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41D5603-B4EE-7842-2539-0015F2CECC22}"/>
              </a:ext>
            </a:extLst>
          </p:cNvPr>
          <p:cNvSpPr txBox="1"/>
          <p:nvPr/>
        </p:nvSpPr>
        <p:spPr>
          <a:xfrm>
            <a:off x="-37735" y="1340515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Focal All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45DDB9-C8D7-1A07-4F5A-2C03E386BED6}"/>
              </a:ext>
            </a:extLst>
          </p:cNvPr>
          <p:cNvSpPr txBox="1"/>
          <p:nvPr/>
        </p:nvSpPr>
        <p:spPr>
          <a:xfrm>
            <a:off x="-55617" y="2316101"/>
            <a:ext cx="1598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Suspected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graph with red lines&#10;&#10;Description automatically generated">
            <a:extLst>
              <a:ext uri="{FF2B5EF4-FFF2-40B4-BE49-F238E27FC236}">
                <a16:creationId xmlns:a16="http://schemas.microsoft.com/office/drawing/2014/main" id="{40236783-2CA9-4D5D-CA0E-B0FA882A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2"/>
          <a:stretch/>
        </p:blipFill>
        <p:spPr>
          <a:xfrm>
            <a:off x="7040662" y="331097"/>
            <a:ext cx="3461284" cy="3116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C34BE-05D0-304E-009C-16B69750E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84" y="583203"/>
            <a:ext cx="1868653" cy="737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C8D0F3-9AA7-117B-CB28-7B1B025F44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3" y="1593362"/>
            <a:ext cx="1901014" cy="7532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C52155A-67D7-2EF3-1625-FE69D59F2C73}"/>
              </a:ext>
            </a:extLst>
          </p:cNvPr>
          <p:cNvGrpSpPr/>
          <p:nvPr/>
        </p:nvGrpSpPr>
        <p:grpSpPr>
          <a:xfrm>
            <a:off x="1992265" y="1019275"/>
            <a:ext cx="679921" cy="1893315"/>
            <a:chOff x="1708081" y="535543"/>
            <a:chExt cx="522905" cy="145608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8BC9C0-A4C4-8317-F2AD-E1F5CC5F6C3D}"/>
                </a:ext>
              </a:extLst>
            </p:cNvPr>
            <p:cNvSpPr txBox="1"/>
            <p:nvPr/>
          </p:nvSpPr>
          <p:spPr>
            <a:xfrm rot="16200000">
              <a:off x="1414181" y="1174823"/>
              <a:ext cx="1456085" cy="177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Zscore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28ED791-D21F-6ED5-A1A7-3769FEC8A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08081" y="602099"/>
              <a:ext cx="361470" cy="1312571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34E51D0-FBFB-266F-852A-8E8B3AF7E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8" y="2619422"/>
            <a:ext cx="2068284" cy="7494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3B3AA4-CF4E-6E03-1B96-C5B4059C2044}"/>
              </a:ext>
            </a:extLst>
          </p:cNvPr>
          <p:cNvSpPr txBox="1"/>
          <p:nvPr/>
        </p:nvSpPr>
        <p:spPr>
          <a:xfrm>
            <a:off x="13568" y="4852800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2F8E1-02FB-755B-85FE-D8BBC193F493}"/>
              </a:ext>
            </a:extLst>
          </p:cNvPr>
          <p:cNvSpPr txBox="1"/>
          <p:nvPr/>
        </p:nvSpPr>
        <p:spPr>
          <a:xfrm>
            <a:off x="13568" y="3422146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3FA3F-48EB-F234-2414-821D828FD5F4}"/>
              </a:ext>
            </a:extLst>
          </p:cNvPr>
          <p:cNvSpPr txBox="1"/>
          <p:nvPr/>
        </p:nvSpPr>
        <p:spPr>
          <a:xfrm>
            <a:off x="787276" y="3559353"/>
            <a:ext cx="17888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12E08-7BF6-FC3D-FC4F-F8C8B994AE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73" y="3791336"/>
            <a:ext cx="1005840" cy="1005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916BBE-B156-42EB-C9DD-5B76812A62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188" y="3791336"/>
            <a:ext cx="1005840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7DA4C-E168-7A2C-47D9-2A73B81F5F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7333" y="3791336"/>
            <a:ext cx="1005840" cy="10058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35A9E-450B-8410-3ECE-43EB937BAA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9048" y="3791336"/>
            <a:ext cx="1005840" cy="10058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A45C2D-6E12-5D99-8A80-D3A1109A7235}"/>
              </a:ext>
            </a:extLst>
          </p:cNvPr>
          <p:cNvSpPr txBox="1"/>
          <p:nvPr/>
        </p:nvSpPr>
        <p:spPr>
          <a:xfrm>
            <a:off x="2933616" y="3552749"/>
            <a:ext cx="36622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Focal – frontal left				Left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08AF2A-9DDF-CDE5-1D80-CEF037A6BD8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343903" y="3791336"/>
            <a:ext cx="1005840" cy="100584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9E822E8-CB43-4EBD-4CF9-417FD2242BC3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465618" y="3791336"/>
            <a:ext cx="1005840" cy="100584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D380D12-0A58-6A31-7108-C6811D5A8E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769591"/>
              </p:ext>
            </p:extLst>
          </p:nvPr>
        </p:nvGraphicFramePr>
        <p:xfrm>
          <a:off x="1070315" y="4947140"/>
          <a:ext cx="1823444" cy="2780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4" imgW="2158653" imgH="3293249" progId="Prism9.Document">
                  <p:embed/>
                </p:oleObj>
              </mc:Choice>
              <mc:Fallback>
                <p:oleObj name="Prism 9" r:id="rId14" imgW="2158653" imgH="3293249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29C83C61-90FF-9901-BC22-BF5CA30755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0315" y="4947140"/>
                        <a:ext cx="1823444" cy="27803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82E3AEF-1987-E050-B2F2-89AFF3B09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800351"/>
              </p:ext>
            </p:extLst>
          </p:nvPr>
        </p:nvGraphicFramePr>
        <p:xfrm>
          <a:off x="3508259" y="4852800"/>
          <a:ext cx="1881690" cy="291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16" imgW="2122280" imgH="3293249" progId="Prism9.Document">
                  <p:embed/>
                </p:oleObj>
              </mc:Choice>
              <mc:Fallback>
                <p:oleObj name="Prism 9" r:id="rId16" imgW="2122280" imgH="3293249" progId="Prism9.Document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D380D12-0A58-6A31-7108-C6811D5A8E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259" y="4852800"/>
                        <a:ext cx="1881690" cy="2918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3680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F7759-8EEC-869F-4EAA-3C8F07BC1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1568"/>
            <a:ext cx="6858000" cy="668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61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8CF6426-F024-97A8-9ABF-E6B02A799F0B}"/>
              </a:ext>
            </a:extLst>
          </p:cNvPr>
          <p:cNvGrpSpPr/>
          <p:nvPr/>
        </p:nvGrpSpPr>
        <p:grpSpPr>
          <a:xfrm>
            <a:off x="125385" y="5055596"/>
            <a:ext cx="2287258" cy="2287258"/>
            <a:chOff x="0" y="330197"/>
            <a:chExt cx="2955704" cy="2955704"/>
          </a:xfrm>
        </p:grpSpPr>
        <p:pic>
          <p:nvPicPr>
            <p:cNvPr id="3" name="Picture 2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591D79C1-1621-E89E-DC0F-772DB774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30197"/>
              <a:ext cx="2955704" cy="295570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559B54E-4522-6064-6BA7-4B6D163286E8}"/>
                </a:ext>
              </a:extLst>
            </p:cNvPr>
            <p:cNvSpPr/>
            <p:nvPr/>
          </p:nvSpPr>
          <p:spPr>
            <a:xfrm>
              <a:off x="653690" y="1380811"/>
              <a:ext cx="521419" cy="111041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91D5F-DC21-81FA-3E91-C554688E6566}"/>
              </a:ext>
            </a:extLst>
          </p:cNvPr>
          <p:cNvGrpSpPr/>
          <p:nvPr/>
        </p:nvGrpSpPr>
        <p:grpSpPr>
          <a:xfrm>
            <a:off x="4159302" y="5004378"/>
            <a:ext cx="2448529" cy="2448529"/>
            <a:chOff x="35418" y="5004031"/>
            <a:chExt cx="3319787" cy="3319787"/>
          </a:xfrm>
        </p:grpSpPr>
        <p:pic>
          <p:nvPicPr>
            <p:cNvPr id="6" name="Picture 5" descr="A close-up of a brain scan&#10;&#10;Description automatically generated">
              <a:extLst>
                <a:ext uri="{FF2B5EF4-FFF2-40B4-BE49-F238E27FC236}">
                  <a16:creationId xmlns:a16="http://schemas.microsoft.com/office/drawing/2014/main" id="{3B19D273-E9A3-216B-F011-A35A0D12F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8" y="5004031"/>
              <a:ext cx="3319787" cy="3319787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67CFA3-C7F2-B833-BFF8-F803EBEE0F78}"/>
                </a:ext>
              </a:extLst>
            </p:cNvPr>
            <p:cNvSpPr/>
            <p:nvPr/>
          </p:nvSpPr>
          <p:spPr>
            <a:xfrm>
              <a:off x="1782449" y="6315785"/>
              <a:ext cx="369599" cy="33566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FF73B96-4513-73B2-2E10-35058D2E3585}"/>
              </a:ext>
            </a:extLst>
          </p:cNvPr>
          <p:cNvSpPr txBox="1"/>
          <p:nvPr/>
        </p:nvSpPr>
        <p:spPr>
          <a:xfrm>
            <a:off x="4113579" y="4608120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en-US" sz="900" dirty="0"/>
              <a:t>M/P Cortical Dysplasia: 57yo woman, EEG: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Letf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 </a:t>
            </a:r>
            <a:r>
              <a:rPr lang="en-US" sz="900" b="0" i="0" dirty="0" err="1">
                <a:solidFill>
                  <a:srgbClr val="000000"/>
                </a:solidFill>
                <a:effectLst/>
                <a:latin typeface="docs-Calibri"/>
              </a:rPr>
              <a:t>fronto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-temporal</a:t>
            </a:r>
            <a:endParaRPr lang="en-IL" sz="900" dirty="0"/>
          </a:p>
          <a:p>
            <a:endParaRPr lang="en-IL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40299E-5CCC-37AE-3B53-68539626E6E5}"/>
              </a:ext>
            </a:extLst>
          </p:cNvPr>
          <p:cNvSpPr txBox="1"/>
          <p:nvPr/>
        </p:nvSpPr>
        <p:spPr>
          <a:xfrm>
            <a:off x="125385" y="4609585"/>
            <a:ext cx="27150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Frontal lobe Epilepsy: 55yo woman,  EEG: </a:t>
            </a:r>
            <a:r>
              <a:rPr lang="en-US" sz="900" b="0" i="0" dirty="0">
                <a:solidFill>
                  <a:srgbClr val="000000"/>
                </a:solidFill>
                <a:effectLst/>
                <a:latin typeface="docs-Calibri"/>
              </a:rPr>
              <a:t>frontal temporal right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docs-Calibri"/>
              </a:rPr>
              <a:t>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L" sz="900" dirty="0"/>
          </a:p>
          <a:p>
            <a:endParaRPr lang="en-IL" sz="9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B8A40E-80B8-7F7C-8D7F-6B1DC374B959}"/>
              </a:ext>
            </a:extLst>
          </p:cNvPr>
          <p:cNvGrpSpPr/>
          <p:nvPr/>
        </p:nvGrpSpPr>
        <p:grpSpPr>
          <a:xfrm>
            <a:off x="4097420" y="7452907"/>
            <a:ext cx="2700083" cy="1569380"/>
            <a:chOff x="4097420" y="7452907"/>
            <a:chExt cx="2700083" cy="15693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F37FD3-2D8B-D902-D310-6D3A50601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7420" y="7458940"/>
              <a:ext cx="1297472" cy="156334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B23160-4EF6-7829-9BC7-84709C2F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9773" y="7452907"/>
              <a:ext cx="1387730" cy="1546328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A922F0E-5743-A72D-03E2-A0C308200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9" y="7388625"/>
            <a:ext cx="2601713" cy="1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54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544C09-946B-E0F3-72EE-1659A7501744}"/>
              </a:ext>
            </a:extLst>
          </p:cNvPr>
          <p:cNvSpPr txBox="1"/>
          <p:nvPr/>
        </p:nvSpPr>
        <p:spPr>
          <a:xfrm>
            <a:off x="1378395" y="-41645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focal epilepsy</a:t>
            </a:r>
            <a:endParaRPr lang="en-I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38E84-1BB8-8114-3D13-6F0378442FD9}"/>
              </a:ext>
            </a:extLst>
          </p:cNvPr>
          <p:cNvSpPr txBox="1"/>
          <p:nvPr/>
        </p:nvSpPr>
        <p:spPr>
          <a:xfrm>
            <a:off x="4285189" y="9025520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Temporal epilepsy = 13</a:t>
            </a:r>
          </a:p>
          <a:p>
            <a:r>
              <a:rPr lang="en-US" dirty="0"/>
              <a:t>Rest epilepsy = 27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8E3AB-D391-F8C9-F864-21CC6FE2C0C9}"/>
              </a:ext>
            </a:extLst>
          </p:cNvPr>
          <p:cNvSpPr txBox="1"/>
          <p:nvPr/>
        </p:nvSpPr>
        <p:spPr>
          <a:xfrm>
            <a:off x="282515" y="7001071"/>
            <a:ext cx="6292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66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4 Focal regions are characterized with more BBBD</a:t>
            </a:r>
            <a:r>
              <a:rPr lang="en-US" sz="9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Patients with temporal epilepsy compared to other epileptic patients in temporal regions. (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Statistics of temporal and frontal focal epileptic patients in temporal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 with frontal epilepsy compared to other epileptic patients in frontal regions. </a:t>
            </a:r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Patients with frontal epilepsy compared to other epileptic patients in frontal regions. </a:t>
            </a:r>
            <a:endParaRPr 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754A1B-4B89-5D1D-2067-F3354D61C072}"/>
              </a:ext>
            </a:extLst>
          </p:cNvPr>
          <p:cNvSpPr txBox="1"/>
          <p:nvPr/>
        </p:nvSpPr>
        <p:spPr>
          <a:xfrm>
            <a:off x="1817734" y="8952758"/>
            <a:ext cx="295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</a:t>
            </a:r>
          </a:p>
          <a:p>
            <a:r>
              <a:rPr lang="en-US" dirty="0"/>
              <a:t>Frontal epilepsy = 15</a:t>
            </a:r>
          </a:p>
          <a:p>
            <a:r>
              <a:rPr lang="en-US" dirty="0"/>
              <a:t>Rest epilepsy = 25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5DA192E-3A85-B005-24B1-E56AF09173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58949"/>
              </p:ext>
            </p:extLst>
          </p:nvPr>
        </p:nvGraphicFramePr>
        <p:xfrm>
          <a:off x="3783901" y="122190"/>
          <a:ext cx="2154238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2168017" imgH="3494575" progId="Prism9.Document">
                  <p:embed/>
                </p:oleObj>
              </mc:Choice>
              <mc:Fallback>
                <p:oleObj name="Prism 9" r:id="rId2" imgW="2168017" imgH="3494575" progId="Prism9.Document">
                  <p:embed/>
                  <p:pic>
                    <p:nvPicPr>
                      <p:cNvPr id="40" name="Object 39">
                        <a:extLst>
                          <a:ext uri="{FF2B5EF4-FFF2-40B4-BE49-F238E27FC236}">
                            <a16:creationId xmlns:a16="http://schemas.microsoft.com/office/drawing/2014/main" id="{27D8FE52-9974-E708-56D1-142B58F928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3901" y="122190"/>
                        <a:ext cx="2154238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DEDDD5-030A-1176-8057-3A38D933B305}"/>
              </a:ext>
            </a:extLst>
          </p:cNvPr>
          <p:cNvSpPr txBox="1"/>
          <p:nvPr/>
        </p:nvSpPr>
        <p:spPr>
          <a:xfrm>
            <a:off x="-79889" y="3579765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Temporal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FEA102-2661-B5AE-68FA-2F0B6DE538A5}"/>
              </a:ext>
            </a:extLst>
          </p:cNvPr>
          <p:cNvSpPr txBox="1"/>
          <p:nvPr/>
        </p:nvSpPr>
        <p:spPr>
          <a:xfrm>
            <a:off x="3737361" y="575127"/>
            <a:ext cx="11663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87E734-ED88-4E6D-567F-3CDC8D7AAC2D}"/>
              </a:ext>
            </a:extLst>
          </p:cNvPr>
          <p:cNvSpPr txBox="1"/>
          <p:nvPr/>
        </p:nvSpPr>
        <p:spPr>
          <a:xfrm>
            <a:off x="28078" y="605124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Suspected Frontal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2C980-32C2-6247-7EA8-DC6966C8FBFA}"/>
              </a:ext>
            </a:extLst>
          </p:cNvPr>
          <p:cNvSpPr txBox="1"/>
          <p:nvPr/>
        </p:nvSpPr>
        <p:spPr>
          <a:xfrm>
            <a:off x="3878639" y="3572152"/>
            <a:ext cx="1789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IL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7CB7B17-39C2-B945-A20A-402070F4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6" y="1108726"/>
            <a:ext cx="2775222" cy="10486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A5D213-F6AA-E963-1E5D-BB82B6B3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3988" y="2287934"/>
            <a:ext cx="3326552" cy="96842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06D8091-E500-138B-BD83-E7D2DDE65AB8}"/>
              </a:ext>
            </a:extLst>
          </p:cNvPr>
          <p:cNvGrpSpPr/>
          <p:nvPr/>
        </p:nvGrpSpPr>
        <p:grpSpPr>
          <a:xfrm>
            <a:off x="3215844" y="1393260"/>
            <a:ext cx="521517" cy="1606161"/>
            <a:chOff x="1725708" y="460507"/>
            <a:chExt cx="521517" cy="160616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6D6D51A-EB9D-2E2F-5133-8C01BD59D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5708" y="460507"/>
              <a:ext cx="340163" cy="160616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6A854B-8044-DBC3-1A37-EAF6269F25D3}"/>
                </a:ext>
              </a:extLst>
            </p:cNvPr>
            <p:cNvSpPr txBox="1"/>
            <p:nvPr/>
          </p:nvSpPr>
          <p:spPr>
            <a:xfrm rot="16200000">
              <a:off x="1403766" y="1148170"/>
              <a:ext cx="145608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Patients with BBBD, % all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6BD1CF50-CB6D-E13B-F49F-3579815DD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12" y="3981906"/>
            <a:ext cx="3011832" cy="11567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A46211-9BB6-73DE-D248-62E304A722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012" y="5157970"/>
            <a:ext cx="3011832" cy="908247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C6AFBD9-041D-DA75-DF1C-606D836537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084822"/>
              </p:ext>
            </p:extLst>
          </p:nvPr>
        </p:nvGraphicFramePr>
        <p:xfrm>
          <a:off x="3632998" y="3338020"/>
          <a:ext cx="2163763" cy="345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9" imgW="2172699" imgH="3494575" progId="Prism9.Document">
                  <p:embed/>
                </p:oleObj>
              </mc:Choice>
              <mc:Fallback>
                <p:oleObj name="Prism 9" r:id="rId9" imgW="2172699" imgH="3494575" progId="Prism9.Document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2C00074-3844-BF0C-B1A0-E6B1470F37F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998" y="3338020"/>
                        <a:ext cx="2163763" cy="34575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522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BBA16B6-3234-AFFF-303F-B7DE82FAB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3548933"/>
            <a:ext cx="1428750" cy="352937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BE5EBD0-C1AD-FE68-3712-894C3C5B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" y="2723518"/>
            <a:ext cx="6800850" cy="743579"/>
          </a:xfrm>
        </p:spPr>
        <p:txBody>
          <a:bodyPr>
            <a:noAutofit/>
          </a:bodyPr>
          <a:lstStyle/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Patient #1: </a:t>
            </a:r>
            <a:r>
              <a:rPr lang="en-US" sz="1050" dirty="0"/>
              <a:t>28-year-old male, “seizure-like episodes” during sleep.   </a:t>
            </a:r>
            <a:r>
              <a:rPr lang="en-US" sz="1050" b="1" dirty="0"/>
              <a:t>Meds</a:t>
            </a:r>
            <a:r>
              <a:rPr lang="en-US" sz="1050" dirty="0"/>
              <a:t>: carbamazepine, divalproex, </a:t>
            </a:r>
            <a:r>
              <a:rPr lang="en-US" sz="1050" dirty="0" err="1"/>
              <a:t>perampanel</a:t>
            </a:r>
            <a:r>
              <a:rPr lang="en-US" sz="1050" dirty="0"/>
              <a:t>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EMU</a:t>
            </a:r>
            <a:r>
              <a:rPr lang="en-US" sz="1050" dirty="0"/>
              <a:t>: Complex and brief </a:t>
            </a:r>
            <a:r>
              <a:rPr lang="en-US" sz="1050" dirty="0" err="1"/>
              <a:t>hypermotor</a:t>
            </a:r>
            <a:r>
              <a:rPr lang="en-US" sz="1050" dirty="0"/>
              <a:t> events, vocalizing out of sleep, left arm extension and right arm flexion. Focal to bilateral tonic-</a:t>
            </a:r>
            <a:r>
              <a:rPr lang="en-US" sz="1050" dirty="0" err="1"/>
              <a:t>clonic</a:t>
            </a:r>
            <a:r>
              <a:rPr lang="en-US" sz="1050" dirty="0"/>
              <a:t> seizures.  </a:t>
            </a:r>
            <a:r>
              <a:rPr lang="en-US" sz="1050" b="1" dirty="0"/>
              <a:t>LTM-EEG:</a:t>
            </a:r>
            <a:r>
              <a:rPr lang="en-US" sz="1050" dirty="0"/>
              <a:t> Interictal bifrontal  spikes Rt&gt;Lt. Ictal: right frontal midline vs bifrontal.  </a:t>
            </a:r>
          </a:p>
          <a:p>
            <a:pPr marL="0" indent="0">
              <a:buNone/>
              <a:tabLst>
                <a:tab pos="197347" algn="l"/>
              </a:tabLst>
            </a:pPr>
            <a:r>
              <a:rPr lang="en-US" sz="1050" b="1" dirty="0"/>
              <a:t>MRI:</a:t>
            </a:r>
            <a:r>
              <a:rPr lang="en-US" sz="1050" dirty="0"/>
              <a:t> Non-</a:t>
            </a:r>
            <a:r>
              <a:rPr lang="en-US" sz="1050" dirty="0" err="1"/>
              <a:t>lesional</a:t>
            </a:r>
            <a:endParaRPr lang="en-US" sz="105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7AB984-B068-D32A-8735-8F857B094750}"/>
              </a:ext>
            </a:extLst>
          </p:cNvPr>
          <p:cNvSpPr/>
          <p:nvPr/>
        </p:nvSpPr>
        <p:spPr>
          <a:xfrm>
            <a:off x="0" y="2382610"/>
            <a:ext cx="42755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IE" sz="1350" dirty="0">
                <a:latin typeface="Helvetica" pitchFamily="2" charset="0"/>
              </a:rPr>
              <a:t>Time for translation: Preliminary (unpublished) results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1FABFA-2C5B-8DF8-EF41-0B8754C6C5B8}"/>
              </a:ext>
            </a:extLst>
          </p:cNvPr>
          <p:cNvCxnSpPr/>
          <p:nvPr/>
        </p:nvCxnSpPr>
        <p:spPr>
          <a:xfrm>
            <a:off x="0" y="2667000"/>
            <a:ext cx="6866538" cy="0"/>
          </a:xfrm>
          <a:prstGeom prst="line">
            <a:avLst/>
          </a:prstGeom>
          <a:ln w="444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79135A-0C90-B1FE-06D9-CC65EA384E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86" t="6470" r="14985" b="8741"/>
          <a:stretch/>
        </p:blipFill>
        <p:spPr>
          <a:xfrm>
            <a:off x="3028950" y="3541834"/>
            <a:ext cx="3542845" cy="35617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AAD2A9-0F89-1C2C-0013-903D5B433F7A}"/>
              </a:ext>
            </a:extLst>
          </p:cNvPr>
          <p:cNvSpPr txBox="1"/>
          <p:nvPr/>
        </p:nvSpPr>
        <p:spPr>
          <a:xfrm>
            <a:off x="1600656" y="7213684"/>
            <a:ext cx="4000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en-IL" sz="1350" dirty="0"/>
              <a:t>With Ben Whatley, Dalhousie Univ / NSHA  (3T GE)</a:t>
            </a:r>
          </a:p>
        </p:txBody>
      </p:sp>
    </p:spTree>
    <p:extLst>
      <p:ext uri="{BB962C8B-B14F-4D97-AF65-F5344CB8AC3E}">
        <p14:creationId xmlns:p14="http://schemas.microsoft.com/office/powerpoint/2010/main" val="2337440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7256</TotalTime>
  <Words>2025</Words>
  <Application>Microsoft Office PowerPoint</Application>
  <PresentationFormat>A4 Paper (210x297 mm)</PresentationFormat>
  <Paragraphs>231</Paragraphs>
  <Slides>22</Slides>
  <Notes>10</Notes>
  <HiddenSlides>4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docs-Calibri</vt:lpstr>
      <vt:lpstr>Helvetica</vt:lpstr>
      <vt:lpstr>Times New Roman</vt:lpstr>
      <vt:lpstr>Office Theme</vt:lpstr>
      <vt:lpstr>GraphPad Prism 9 Project</vt:lpstr>
      <vt:lpstr>Prism 9</vt:lpstr>
      <vt:lpstr>Prism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Alon Friedman</dc:creator>
  <cp:lastModifiedBy>Nir Cafri</cp:lastModifiedBy>
  <cp:revision>256</cp:revision>
  <dcterms:created xsi:type="dcterms:W3CDTF">2022-06-10T11:16:37Z</dcterms:created>
  <dcterms:modified xsi:type="dcterms:W3CDTF">2023-11-17T09:05:07Z</dcterms:modified>
</cp:coreProperties>
</file>